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0.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1.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2.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3.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4.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5.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6.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7.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28.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26" r:id="rId2"/>
    <p:sldMasterId id="2147483856" r:id="rId3"/>
    <p:sldMasterId id="2147483871" r:id="rId4"/>
    <p:sldMasterId id="2147483884" r:id="rId5"/>
    <p:sldMasterId id="2147483899" r:id="rId6"/>
    <p:sldMasterId id="2147483926" r:id="rId7"/>
    <p:sldMasterId id="2147483941" r:id="rId8"/>
    <p:sldMasterId id="2147483954" r:id="rId9"/>
    <p:sldMasterId id="2147483969" r:id="rId10"/>
    <p:sldMasterId id="2147484016" r:id="rId11"/>
    <p:sldMasterId id="2147484030" r:id="rId12"/>
    <p:sldMasterId id="2147484042" r:id="rId13"/>
    <p:sldMasterId id="2147484054" r:id="rId14"/>
    <p:sldMasterId id="2147484068" r:id="rId15"/>
    <p:sldMasterId id="2147484080" r:id="rId16"/>
    <p:sldMasterId id="2147484092" r:id="rId17"/>
    <p:sldMasterId id="2147484104" r:id="rId18"/>
    <p:sldMasterId id="2147484116" r:id="rId19"/>
    <p:sldMasterId id="2147484128" r:id="rId20"/>
    <p:sldMasterId id="2147484140" r:id="rId21"/>
    <p:sldMasterId id="2147484152" r:id="rId22"/>
    <p:sldMasterId id="2147484164" r:id="rId23"/>
    <p:sldMasterId id="2147484176" r:id="rId24"/>
    <p:sldMasterId id="2147484188" r:id="rId25"/>
    <p:sldMasterId id="2147484200" r:id="rId26"/>
    <p:sldMasterId id="2147484215" r:id="rId27"/>
    <p:sldMasterId id="2147484228" r:id="rId28"/>
    <p:sldMasterId id="2147484243" r:id="rId29"/>
  </p:sldMasterIdLst>
  <p:notesMasterIdLst>
    <p:notesMasterId r:id="rId74"/>
  </p:notesMasterIdLst>
  <p:handoutMasterIdLst>
    <p:handoutMasterId r:id="rId75"/>
  </p:handoutMasterIdLst>
  <p:sldIdLst>
    <p:sldId id="296" r:id="rId30"/>
    <p:sldId id="295" r:id="rId31"/>
    <p:sldId id="299" r:id="rId32"/>
    <p:sldId id="300" r:id="rId33"/>
    <p:sldId id="301" r:id="rId34"/>
    <p:sldId id="302" r:id="rId35"/>
    <p:sldId id="303" r:id="rId36"/>
    <p:sldId id="304" r:id="rId37"/>
    <p:sldId id="305" r:id="rId38"/>
    <p:sldId id="306" r:id="rId39"/>
    <p:sldId id="307" r:id="rId40"/>
    <p:sldId id="267" r:id="rId41"/>
    <p:sldId id="275" r:id="rId42"/>
    <p:sldId id="276" r:id="rId43"/>
    <p:sldId id="268" r:id="rId44"/>
    <p:sldId id="277" r:id="rId45"/>
    <p:sldId id="278" r:id="rId46"/>
    <p:sldId id="308" r:id="rId47"/>
    <p:sldId id="279" r:id="rId48"/>
    <p:sldId id="280" r:id="rId49"/>
    <p:sldId id="309" r:id="rId50"/>
    <p:sldId id="313" r:id="rId51"/>
    <p:sldId id="315" r:id="rId52"/>
    <p:sldId id="316" r:id="rId53"/>
    <p:sldId id="317" r:id="rId54"/>
    <p:sldId id="322" r:id="rId55"/>
    <p:sldId id="323" r:id="rId56"/>
    <p:sldId id="324" r:id="rId57"/>
    <p:sldId id="325" r:id="rId58"/>
    <p:sldId id="287" r:id="rId59"/>
    <p:sldId id="288" r:id="rId60"/>
    <p:sldId id="310" r:id="rId61"/>
    <p:sldId id="298" r:id="rId62"/>
    <p:sldId id="293" r:id="rId63"/>
    <p:sldId id="318" r:id="rId64"/>
    <p:sldId id="319" r:id="rId65"/>
    <p:sldId id="320" r:id="rId66"/>
    <p:sldId id="321" r:id="rId67"/>
    <p:sldId id="334" r:id="rId68"/>
    <p:sldId id="335" r:id="rId69"/>
    <p:sldId id="311" r:id="rId70"/>
    <p:sldId id="271" r:id="rId71"/>
    <p:sldId id="312" r:id="rId72"/>
    <p:sldId id="297"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056" y="-86"/>
      </p:cViewPr>
      <p:guideLst>
        <p:guide orient="horz" pos="2160"/>
        <p:guide pos="2880"/>
      </p:guideLst>
    </p:cSldViewPr>
  </p:slideViewPr>
  <p:notesTextViewPr>
    <p:cViewPr>
      <p:scale>
        <a:sx n="1" d="1"/>
        <a:sy n="1" d="1"/>
      </p:scale>
      <p:origin x="0" y="0"/>
    </p:cViewPr>
  </p:notesTextViewPr>
  <p:sorterViewPr>
    <p:cViewPr>
      <p:scale>
        <a:sx n="100" d="100"/>
        <a:sy n="100" d="100"/>
      </p:scale>
      <p:origin x="0" y="2748"/>
    </p:cViewPr>
  </p:sorterViewPr>
  <p:notesViewPr>
    <p:cSldViewPr>
      <p:cViewPr varScale="1">
        <p:scale>
          <a:sx n="61" d="100"/>
          <a:sy n="61" d="100"/>
        </p:scale>
        <p:origin x="-2592" y="-77"/>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0.xml"/><Relationship Id="rId21" Type="http://schemas.openxmlformats.org/officeDocument/2006/relationships/slideMaster" Target="slideMasters/slideMaster21.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slide" Target="slides/slide18.xml"/><Relationship Id="rId50" Type="http://schemas.openxmlformats.org/officeDocument/2006/relationships/slide" Target="slides/slide21.xml"/><Relationship Id="rId55" Type="http://schemas.openxmlformats.org/officeDocument/2006/relationships/slide" Target="slides/slide26.xml"/><Relationship Id="rId63" Type="http://schemas.openxmlformats.org/officeDocument/2006/relationships/slide" Target="slides/slide34.xml"/><Relationship Id="rId68" Type="http://schemas.openxmlformats.org/officeDocument/2006/relationships/slide" Target="slides/slide39.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slide" Target="slides/slide29.xml"/><Relationship Id="rId66" Type="http://schemas.openxmlformats.org/officeDocument/2006/relationships/slide" Target="slides/slide37.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CC5A5-7D41-417F-B7A4-1BDECF766373}" type="doc">
      <dgm:prSet loTypeId="urn:microsoft.com/office/officeart/2005/8/layout/pyramid1" loCatId="pyramid" qsTypeId="urn:microsoft.com/office/officeart/2005/8/quickstyle/simple1" qsCatId="simple" csTypeId="urn:microsoft.com/office/officeart/2005/8/colors/accent3_2" csCatId="accent3" phldr="1"/>
      <dgm:spPr/>
    </dgm:pt>
    <dgm:pt modelId="{4A705998-EBB4-46AD-B6BD-DAEB36840576}">
      <dgm:prSet phldrT="[Text]" custT="1"/>
      <dgm:spPr>
        <a:solidFill>
          <a:srgbClr val="CCFFCC"/>
        </a:solidFill>
      </dgm:spPr>
      <dgm:t>
        <a:bodyPr/>
        <a:lstStyle/>
        <a:p>
          <a:r>
            <a:rPr lang="en-US" sz="2400" b="1" dirty="0" smtClean="0"/>
            <a:t>Pathway Standards</a:t>
          </a:r>
          <a:endParaRPr lang="en-US" sz="2400" dirty="0"/>
        </a:p>
      </dgm:t>
    </dgm:pt>
    <dgm:pt modelId="{277ED08B-8071-47E6-AA1A-DB04FEDE2609}" type="parTrans" cxnId="{1587CFEA-7860-42D2-87AA-EA2BB5BDC8AC}">
      <dgm:prSet/>
      <dgm:spPr/>
      <dgm:t>
        <a:bodyPr/>
        <a:lstStyle/>
        <a:p>
          <a:endParaRPr lang="en-US"/>
        </a:p>
      </dgm:t>
    </dgm:pt>
    <dgm:pt modelId="{6F750A82-491D-4738-8D4B-3B8B68FDE05C}" type="sibTrans" cxnId="{1587CFEA-7860-42D2-87AA-EA2BB5BDC8AC}">
      <dgm:prSet/>
      <dgm:spPr/>
      <dgm:t>
        <a:bodyPr/>
        <a:lstStyle/>
        <a:p>
          <a:endParaRPr lang="en-US"/>
        </a:p>
      </dgm:t>
    </dgm:pt>
    <dgm:pt modelId="{C607CBAF-12E8-4060-AD84-0C0C0DD4DB30}">
      <dgm:prSet phldrT="[Text]" custT="1"/>
      <dgm:spPr>
        <a:solidFill>
          <a:srgbClr val="FF6FCF"/>
        </a:solidFill>
      </dgm:spPr>
      <dgm:t>
        <a:bodyPr/>
        <a:lstStyle/>
        <a:p>
          <a:pPr>
            <a:lnSpc>
              <a:spcPct val="100000"/>
            </a:lnSpc>
            <a:spcAft>
              <a:spcPts val="0"/>
            </a:spcAft>
          </a:pPr>
          <a:r>
            <a:rPr lang="en-US" sz="2400" b="1" dirty="0" smtClean="0"/>
            <a:t>Industry Sector Anchors</a:t>
          </a:r>
        </a:p>
        <a:p>
          <a:pPr>
            <a:lnSpc>
              <a:spcPct val="100000"/>
            </a:lnSpc>
            <a:spcAft>
              <a:spcPts val="0"/>
            </a:spcAft>
          </a:pPr>
          <a:r>
            <a:rPr lang="en-US" sz="1400" b="1" dirty="0" smtClean="0"/>
            <a:t>(Knowledge and Performance Anchor Standards) </a:t>
          </a:r>
          <a:endParaRPr lang="en-US" sz="1400" dirty="0"/>
        </a:p>
      </dgm:t>
    </dgm:pt>
    <dgm:pt modelId="{BAADC8A6-E526-4C8C-AE91-E12696CFC47B}" type="parTrans" cxnId="{A83996FD-0B43-47D1-8ABB-861113AE4A8B}">
      <dgm:prSet/>
      <dgm:spPr/>
      <dgm:t>
        <a:bodyPr/>
        <a:lstStyle/>
        <a:p>
          <a:endParaRPr lang="en-US"/>
        </a:p>
      </dgm:t>
    </dgm:pt>
    <dgm:pt modelId="{6516BC9A-8735-48AD-B406-2C2D49361A7C}" type="sibTrans" cxnId="{A83996FD-0B43-47D1-8ABB-861113AE4A8B}">
      <dgm:prSet/>
      <dgm:spPr/>
      <dgm:t>
        <a:bodyPr/>
        <a:lstStyle/>
        <a:p>
          <a:endParaRPr lang="en-US"/>
        </a:p>
      </dgm:t>
    </dgm:pt>
    <dgm:pt modelId="{5421F5B0-DA0D-49F0-BCC1-F54B14C8E804}">
      <dgm:prSet phldrT="[Text]" custT="1"/>
      <dgm:spPr>
        <a:solidFill>
          <a:srgbClr val="FF9E5D"/>
        </a:solidFill>
      </dgm:spPr>
      <dgm:t>
        <a:bodyPr/>
        <a:lstStyle/>
        <a:p>
          <a:r>
            <a:rPr lang="en-US" sz="2400" b="1" i="1" dirty="0" smtClean="0">
              <a:solidFill>
                <a:schemeClr val="tx1"/>
              </a:solidFill>
              <a:latin typeface="Zapf Dingbats"/>
              <a:ea typeface="Zapf Dingbats"/>
              <a:cs typeface="Zapf Dingbats"/>
              <a:sym typeface="Zapf Dingbats"/>
            </a:rPr>
            <a:t>✔ </a:t>
          </a:r>
          <a:r>
            <a:rPr lang="en-US" sz="2400" b="1" i="1" dirty="0" smtClean="0">
              <a:solidFill>
                <a:schemeClr val="tx1"/>
              </a:solidFill>
            </a:rPr>
            <a:t>Standards for </a:t>
          </a:r>
          <a:r>
            <a:rPr lang="en-US" sz="2400" b="1" i="1" u="sng" dirty="0" smtClean="0">
              <a:solidFill>
                <a:schemeClr val="tx1"/>
              </a:solidFill>
            </a:rPr>
            <a:t>Career Ready Practice</a:t>
          </a:r>
          <a:endParaRPr lang="en-US" sz="2400" i="1" u="sng" dirty="0">
            <a:solidFill>
              <a:schemeClr val="tx1"/>
            </a:solidFill>
          </a:endParaRPr>
        </a:p>
      </dgm:t>
    </dgm:pt>
    <dgm:pt modelId="{EF3788F9-5AFE-42A6-92D9-D4B9C7FAE16E}" type="parTrans" cxnId="{AB17A223-B165-4455-807A-ADAC25A791D8}">
      <dgm:prSet/>
      <dgm:spPr/>
      <dgm:t>
        <a:bodyPr/>
        <a:lstStyle/>
        <a:p>
          <a:endParaRPr lang="en-US"/>
        </a:p>
      </dgm:t>
    </dgm:pt>
    <dgm:pt modelId="{4F0E434B-F43D-48FB-99F0-4F79A87543D6}" type="sibTrans" cxnId="{AB17A223-B165-4455-807A-ADAC25A791D8}">
      <dgm:prSet/>
      <dgm:spPr/>
      <dgm:t>
        <a:bodyPr/>
        <a:lstStyle/>
        <a:p>
          <a:endParaRPr lang="en-US"/>
        </a:p>
      </dgm:t>
    </dgm:pt>
    <dgm:pt modelId="{304F8078-CC8B-450D-9B7B-C147B303632E}">
      <dgm:prSet phldrT="[Text]" custT="1"/>
      <dgm:spPr>
        <a:solidFill>
          <a:schemeClr val="accent1">
            <a:lumMod val="40000"/>
            <a:lumOff val="60000"/>
          </a:schemeClr>
        </a:solidFill>
      </dgm:spPr>
      <dgm:t>
        <a:bodyPr/>
        <a:lstStyle/>
        <a:p>
          <a:r>
            <a:rPr lang="en-US" sz="2000" b="1" dirty="0" smtClean="0"/>
            <a:t>Industry Specific</a:t>
          </a:r>
          <a:endParaRPr lang="en-US" sz="2000" dirty="0"/>
        </a:p>
      </dgm:t>
    </dgm:pt>
    <dgm:pt modelId="{C6759012-6F89-4267-A30B-364964B2AFBE}" type="parTrans" cxnId="{1F364488-A870-4FCC-A513-50ACD3A7585E}">
      <dgm:prSet/>
      <dgm:spPr/>
      <dgm:t>
        <a:bodyPr/>
        <a:lstStyle/>
        <a:p>
          <a:endParaRPr lang="en-US"/>
        </a:p>
      </dgm:t>
    </dgm:pt>
    <dgm:pt modelId="{BC92FBF2-7F67-42A4-A001-AFB89717E081}" type="sibTrans" cxnId="{1F364488-A870-4FCC-A513-50ACD3A7585E}">
      <dgm:prSet/>
      <dgm:spPr/>
      <dgm:t>
        <a:bodyPr/>
        <a:lstStyle/>
        <a:p>
          <a:endParaRPr lang="en-US"/>
        </a:p>
      </dgm:t>
    </dgm:pt>
    <dgm:pt modelId="{67C87E6D-96D6-4234-B2A3-677FFA136320}">
      <dgm:prSet phldrT="[Text]" custT="1"/>
      <dgm:spPr>
        <a:solidFill>
          <a:srgbClr val="FFFF00"/>
        </a:solidFill>
      </dgm:spPr>
      <dgm:t>
        <a:bodyPr/>
        <a:lstStyle/>
        <a:p>
          <a:r>
            <a:rPr lang="en-US" sz="2000" b="1" dirty="0" smtClean="0">
              <a:solidFill>
                <a:schemeClr val="tx1"/>
              </a:solidFill>
            </a:rPr>
            <a:t>Employer</a:t>
          </a:r>
          <a:endParaRPr lang="en-US" sz="2000" b="1" dirty="0">
            <a:solidFill>
              <a:schemeClr val="tx1"/>
            </a:solidFill>
          </a:endParaRPr>
        </a:p>
      </dgm:t>
    </dgm:pt>
    <dgm:pt modelId="{2C5B79A0-87C2-43F4-A449-01B8B024836A}" type="parTrans" cxnId="{14010492-08BF-4D78-A1B1-663EC732211E}">
      <dgm:prSet/>
      <dgm:spPr/>
      <dgm:t>
        <a:bodyPr/>
        <a:lstStyle/>
        <a:p>
          <a:endParaRPr lang="en-US"/>
        </a:p>
      </dgm:t>
    </dgm:pt>
    <dgm:pt modelId="{1474FC9B-7F30-4725-8CB7-8AFB6E3833BB}" type="sibTrans" cxnId="{14010492-08BF-4D78-A1B1-663EC732211E}">
      <dgm:prSet/>
      <dgm:spPr/>
      <dgm:t>
        <a:bodyPr/>
        <a:lstStyle/>
        <a:p>
          <a:endParaRPr lang="en-US"/>
        </a:p>
      </dgm:t>
    </dgm:pt>
    <dgm:pt modelId="{42B7CF57-944F-46B3-A186-AE54F2D1584D}" type="pres">
      <dgm:prSet presAssocID="{66CCC5A5-7D41-417F-B7A4-1BDECF766373}" presName="Name0" presStyleCnt="0">
        <dgm:presLayoutVars>
          <dgm:dir/>
          <dgm:animLvl val="lvl"/>
          <dgm:resizeHandles val="exact"/>
        </dgm:presLayoutVars>
      </dgm:prSet>
      <dgm:spPr/>
    </dgm:pt>
    <dgm:pt modelId="{E42B2F9C-4907-4E18-BBC6-DAF71B02C034}" type="pres">
      <dgm:prSet presAssocID="{67C87E6D-96D6-4234-B2A3-677FFA136320}" presName="Name8" presStyleCnt="0"/>
      <dgm:spPr/>
    </dgm:pt>
    <dgm:pt modelId="{0645A8FC-2E5C-4730-B8D0-4FAB4EE51C50}" type="pres">
      <dgm:prSet presAssocID="{67C87E6D-96D6-4234-B2A3-677FFA136320}" presName="level" presStyleLbl="node1" presStyleIdx="0" presStyleCnt="5">
        <dgm:presLayoutVars>
          <dgm:chMax val="1"/>
          <dgm:bulletEnabled val="1"/>
        </dgm:presLayoutVars>
      </dgm:prSet>
      <dgm:spPr/>
      <dgm:t>
        <a:bodyPr/>
        <a:lstStyle/>
        <a:p>
          <a:endParaRPr lang="en-US"/>
        </a:p>
      </dgm:t>
    </dgm:pt>
    <dgm:pt modelId="{66E5C8ED-0B47-476B-8BD6-CF14C7E0E932}" type="pres">
      <dgm:prSet presAssocID="{67C87E6D-96D6-4234-B2A3-677FFA136320}" presName="levelTx" presStyleLbl="revTx" presStyleIdx="0" presStyleCnt="0">
        <dgm:presLayoutVars>
          <dgm:chMax val="1"/>
          <dgm:bulletEnabled val="1"/>
        </dgm:presLayoutVars>
      </dgm:prSet>
      <dgm:spPr/>
      <dgm:t>
        <a:bodyPr/>
        <a:lstStyle/>
        <a:p>
          <a:endParaRPr lang="en-US"/>
        </a:p>
      </dgm:t>
    </dgm:pt>
    <dgm:pt modelId="{C3DDD2B6-E7B4-494B-96E1-41465AE3FFF7}" type="pres">
      <dgm:prSet presAssocID="{304F8078-CC8B-450D-9B7B-C147B303632E}" presName="Name8" presStyleCnt="0"/>
      <dgm:spPr/>
    </dgm:pt>
    <dgm:pt modelId="{D6D61027-BD2A-4B2E-83FE-A01A1B63372C}" type="pres">
      <dgm:prSet presAssocID="{304F8078-CC8B-450D-9B7B-C147B303632E}" presName="level" presStyleLbl="node1" presStyleIdx="1" presStyleCnt="5">
        <dgm:presLayoutVars>
          <dgm:chMax val="1"/>
          <dgm:bulletEnabled val="1"/>
        </dgm:presLayoutVars>
      </dgm:prSet>
      <dgm:spPr/>
      <dgm:t>
        <a:bodyPr/>
        <a:lstStyle/>
        <a:p>
          <a:endParaRPr lang="en-US"/>
        </a:p>
      </dgm:t>
    </dgm:pt>
    <dgm:pt modelId="{6261D3F7-BC2E-4124-97F5-B4122DCB0BDE}" type="pres">
      <dgm:prSet presAssocID="{304F8078-CC8B-450D-9B7B-C147B303632E}" presName="levelTx" presStyleLbl="revTx" presStyleIdx="0" presStyleCnt="0">
        <dgm:presLayoutVars>
          <dgm:chMax val="1"/>
          <dgm:bulletEnabled val="1"/>
        </dgm:presLayoutVars>
      </dgm:prSet>
      <dgm:spPr/>
      <dgm:t>
        <a:bodyPr/>
        <a:lstStyle/>
        <a:p>
          <a:endParaRPr lang="en-US"/>
        </a:p>
      </dgm:t>
    </dgm:pt>
    <dgm:pt modelId="{ED0A1922-11CA-4A11-A5BA-D63325EF5AC7}" type="pres">
      <dgm:prSet presAssocID="{4A705998-EBB4-46AD-B6BD-DAEB36840576}" presName="Name8" presStyleCnt="0"/>
      <dgm:spPr/>
    </dgm:pt>
    <dgm:pt modelId="{BAA94786-F06F-406B-ACE5-52FC65C4F842}" type="pres">
      <dgm:prSet presAssocID="{4A705998-EBB4-46AD-B6BD-DAEB36840576}" presName="level" presStyleLbl="node1" presStyleIdx="2" presStyleCnt="5">
        <dgm:presLayoutVars>
          <dgm:chMax val="1"/>
          <dgm:bulletEnabled val="1"/>
        </dgm:presLayoutVars>
      </dgm:prSet>
      <dgm:spPr/>
      <dgm:t>
        <a:bodyPr/>
        <a:lstStyle/>
        <a:p>
          <a:endParaRPr lang="en-US"/>
        </a:p>
      </dgm:t>
    </dgm:pt>
    <dgm:pt modelId="{D6AE78D7-7225-404F-B869-81E06C792675}" type="pres">
      <dgm:prSet presAssocID="{4A705998-EBB4-46AD-B6BD-DAEB36840576}" presName="levelTx" presStyleLbl="revTx" presStyleIdx="0" presStyleCnt="0">
        <dgm:presLayoutVars>
          <dgm:chMax val="1"/>
          <dgm:bulletEnabled val="1"/>
        </dgm:presLayoutVars>
      </dgm:prSet>
      <dgm:spPr/>
      <dgm:t>
        <a:bodyPr/>
        <a:lstStyle/>
        <a:p>
          <a:endParaRPr lang="en-US"/>
        </a:p>
      </dgm:t>
    </dgm:pt>
    <dgm:pt modelId="{292963D0-CF6C-403F-9D8C-404187857418}" type="pres">
      <dgm:prSet presAssocID="{C607CBAF-12E8-4060-AD84-0C0C0DD4DB30}" presName="Name8" presStyleCnt="0"/>
      <dgm:spPr/>
    </dgm:pt>
    <dgm:pt modelId="{162526B2-9F38-43C6-A6B4-337D646C7A0D}" type="pres">
      <dgm:prSet presAssocID="{C607CBAF-12E8-4060-AD84-0C0C0DD4DB30}" presName="level" presStyleLbl="node1" presStyleIdx="3" presStyleCnt="5" custLinFactNeighborY="-1322">
        <dgm:presLayoutVars>
          <dgm:chMax val="1"/>
          <dgm:bulletEnabled val="1"/>
        </dgm:presLayoutVars>
      </dgm:prSet>
      <dgm:spPr/>
      <dgm:t>
        <a:bodyPr/>
        <a:lstStyle/>
        <a:p>
          <a:endParaRPr lang="en-US"/>
        </a:p>
      </dgm:t>
    </dgm:pt>
    <dgm:pt modelId="{6E7EFBBE-8953-4CED-9AF5-EB4120E4411C}" type="pres">
      <dgm:prSet presAssocID="{C607CBAF-12E8-4060-AD84-0C0C0DD4DB30}" presName="levelTx" presStyleLbl="revTx" presStyleIdx="0" presStyleCnt="0">
        <dgm:presLayoutVars>
          <dgm:chMax val="1"/>
          <dgm:bulletEnabled val="1"/>
        </dgm:presLayoutVars>
      </dgm:prSet>
      <dgm:spPr/>
      <dgm:t>
        <a:bodyPr/>
        <a:lstStyle/>
        <a:p>
          <a:endParaRPr lang="en-US"/>
        </a:p>
      </dgm:t>
    </dgm:pt>
    <dgm:pt modelId="{C74602FC-C2AC-4585-866B-B147352A2280}" type="pres">
      <dgm:prSet presAssocID="{5421F5B0-DA0D-49F0-BCC1-F54B14C8E804}" presName="Name8" presStyleCnt="0"/>
      <dgm:spPr/>
    </dgm:pt>
    <dgm:pt modelId="{FBFD515E-E054-4312-B68F-63A902F021BA}" type="pres">
      <dgm:prSet presAssocID="{5421F5B0-DA0D-49F0-BCC1-F54B14C8E804}" presName="level" presStyleLbl="node1" presStyleIdx="4" presStyleCnt="5">
        <dgm:presLayoutVars>
          <dgm:chMax val="1"/>
          <dgm:bulletEnabled val="1"/>
        </dgm:presLayoutVars>
      </dgm:prSet>
      <dgm:spPr/>
      <dgm:t>
        <a:bodyPr/>
        <a:lstStyle/>
        <a:p>
          <a:endParaRPr lang="en-US"/>
        </a:p>
      </dgm:t>
    </dgm:pt>
    <dgm:pt modelId="{4A48C4D6-2B59-47A2-A8D4-32CCACD692E7}" type="pres">
      <dgm:prSet presAssocID="{5421F5B0-DA0D-49F0-BCC1-F54B14C8E804}" presName="levelTx" presStyleLbl="revTx" presStyleIdx="0" presStyleCnt="0">
        <dgm:presLayoutVars>
          <dgm:chMax val="1"/>
          <dgm:bulletEnabled val="1"/>
        </dgm:presLayoutVars>
      </dgm:prSet>
      <dgm:spPr/>
      <dgm:t>
        <a:bodyPr/>
        <a:lstStyle/>
        <a:p>
          <a:endParaRPr lang="en-US"/>
        </a:p>
      </dgm:t>
    </dgm:pt>
  </dgm:ptLst>
  <dgm:cxnLst>
    <dgm:cxn modelId="{23F823DC-9E67-44CB-9817-6890155889F6}" type="presOf" srcId="{66CCC5A5-7D41-417F-B7A4-1BDECF766373}" destId="{42B7CF57-944F-46B3-A186-AE54F2D1584D}" srcOrd="0" destOrd="0" presId="urn:microsoft.com/office/officeart/2005/8/layout/pyramid1"/>
    <dgm:cxn modelId="{E58383CB-D090-400B-8138-EE137B4128AA}" type="presOf" srcId="{5421F5B0-DA0D-49F0-BCC1-F54B14C8E804}" destId="{FBFD515E-E054-4312-B68F-63A902F021BA}" srcOrd="0" destOrd="0" presId="urn:microsoft.com/office/officeart/2005/8/layout/pyramid1"/>
    <dgm:cxn modelId="{1F364488-A870-4FCC-A513-50ACD3A7585E}" srcId="{66CCC5A5-7D41-417F-B7A4-1BDECF766373}" destId="{304F8078-CC8B-450D-9B7B-C147B303632E}" srcOrd="1" destOrd="0" parTransId="{C6759012-6F89-4267-A30B-364964B2AFBE}" sibTransId="{BC92FBF2-7F67-42A4-A001-AFB89717E081}"/>
    <dgm:cxn modelId="{5AEAD791-A515-4D51-AC79-EB7AD46E99C7}" type="presOf" srcId="{304F8078-CC8B-450D-9B7B-C147B303632E}" destId="{D6D61027-BD2A-4B2E-83FE-A01A1B63372C}" srcOrd="0" destOrd="0" presId="urn:microsoft.com/office/officeart/2005/8/layout/pyramid1"/>
    <dgm:cxn modelId="{5E5CC36A-867A-42EF-8938-017EC6E7C759}" type="presOf" srcId="{67C87E6D-96D6-4234-B2A3-677FFA136320}" destId="{0645A8FC-2E5C-4730-B8D0-4FAB4EE51C50}" srcOrd="0" destOrd="0" presId="urn:microsoft.com/office/officeart/2005/8/layout/pyramid1"/>
    <dgm:cxn modelId="{94E37B1A-C412-46D0-BA2F-F5E92960C519}" type="presOf" srcId="{C607CBAF-12E8-4060-AD84-0C0C0DD4DB30}" destId="{162526B2-9F38-43C6-A6B4-337D646C7A0D}" srcOrd="0" destOrd="0" presId="urn:microsoft.com/office/officeart/2005/8/layout/pyramid1"/>
    <dgm:cxn modelId="{1587CFEA-7860-42D2-87AA-EA2BB5BDC8AC}" srcId="{66CCC5A5-7D41-417F-B7A4-1BDECF766373}" destId="{4A705998-EBB4-46AD-B6BD-DAEB36840576}" srcOrd="2" destOrd="0" parTransId="{277ED08B-8071-47E6-AA1A-DB04FEDE2609}" sibTransId="{6F750A82-491D-4738-8D4B-3B8B68FDE05C}"/>
    <dgm:cxn modelId="{86C728CE-BF37-491A-BDA2-2038FABF161D}" type="presOf" srcId="{4A705998-EBB4-46AD-B6BD-DAEB36840576}" destId="{D6AE78D7-7225-404F-B869-81E06C792675}" srcOrd="1" destOrd="0" presId="urn:microsoft.com/office/officeart/2005/8/layout/pyramid1"/>
    <dgm:cxn modelId="{49214F1F-873B-40B9-845D-8CFBAF2537DB}" type="presOf" srcId="{5421F5B0-DA0D-49F0-BCC1-F54B14C8E804}" destId="{4A48C4D6-2B59-47A2-A8D4-32CCACD692E7}" srcOrd="1" destOrd="0" presId="urn:microsoft.com/office/officeart/2005/8/layout/pyramid1"/>
    <dgm:cxn modelId="{14010492-08BF-4D78-A1B1-663EC732211E}" srcId="{66CCC5A5-7D41-417F-B7A4-1BDECF766373}" destId="{67C87E6D-96D6-4234-B2A3-677FFA136320}" srcOrd="0" destOrd="0" parTransId="{2C5B79A0-87C2-43F4-A449-01B8B024836A}" sibTransId="{1474FC9B-7F30-4725-8CB7-8AFB6E3833BB}"/>
    <dgm:cxn modelId="{AB17A223-B165-4455-807A-ADAC25A791D8}" srcId="{66CCC5A5-7D41-417F-B7A4-1BDECF766373}" destId="{5421F5B0-DA0D-49F0-BCC1-F54B14C8E804}" srcOrd="4" destOrd="0" parTransId="{EF3788F9-5AFE-42A6-92D9-D4B9C7FAE16E}" sibTransId="{4F0E434B-F43D-48FB-99F0-4F79A87543D6}"/>
    <dgm:cxn modelId="{3F219A17-8951-4679-903B-E360F2F9210C}" type="presOf" srcId="{67C87E6D-96D6-4234-B2A3-677FFA136320}" destId="{66E5C8ED-0B47-476B-8BD6-CF14C7E0E932}" srcOrd="1" destOrd="0" presId="urn:microsoft.com/office/officeart/2005/8/layout/pyramid1"/>
    <dgm:cxn modelId="{DDD7427D-AA20-4443-B2D4-0775A96FCB30}" type="presOf" srcId="{304F8078-CC8B-450D-9B7B-C147B303632E}" destId="{6261D3F7-BC2E-4124-97F5-B4122DCB0BDE}" srcOrd="1" destOrd="0" presId="urn:microsoft.com/office/officeart/2005/8/layout/pyramid1"/>
    <dgm:cxn modelId="{C1853C5C-717A-41CA-8036-7E72D5E41CE7}" type="presOf" srcId="{4A705998-EBB4-46AD-B6BD-DAEB36840576}" destId="{BAA94786-F06F-406B-ACE5-52FC65C4F842}" srcOrd="0" destOrd="0" presId="urn:microsoft.com/office/officeart/2005/8/layout/pyramid1"/>
    <dgm:cxn modelId="{0AD77F1E-E735-4DD8-B00F-B567AE667900}" type="presOf" srcId="{C607CBAF-12E8-4060-AD84-0C0C0DD4DB30}" destId="{6E7EFBBE-8953-4CED-9AF5-EB4120E4411C}" srcOrd="1" destOrd="0" presId="urn:microsoft.com/office/officeart/2005/8/layout/pyramid1"/>
    <dgm:cxn modelId="{A83996FD-0B43-47D1-8ABB-861113AE4A8B}" srcId="{66CCC5A5-7D41-417F-B7A4-1BDECF766373}" destId="{C607CBAF-12E8-4060-AD84-0C0C0DD4DB30}" srcOrd="3" destOrd="0" parTransId="{BAADC8A6-E526-4C8C-AE91-E12696CFC47B}" sibTransId="{6516BC9A-8735-48AD-B406-2C2D49361A7C}"/>
    <dgm:cxn modelId="{12F505AC-5579-4079-B56D-1AC9FE93AC46}" type="presParOf" srcId="{42B7CF57-944F-46B3-A186-AE54F2D1584D}" destId="{E42B2F9C-4907-4E18-BBC6-DAF71B02C034}" srcOrd="0" destOrd="0" presId="urn:microsoft.com/office/officeart/2005/8/layout/pyramid1"/>
    <dgm:cxn modelId="{59CC8C61-DCDC-40BC-9FCB-545657107BA8}" type="presParOf" srcId="{E42B2F9C-4907-4E18-BBC6-DAF71B02C034}" destId="{0645A8FC-2E5C-4730-B8D0-4FAB4EE51C50}" srcOrd="0" destOrd="0" presId="urn:microsoft.com/office/officeart/2005/8/layout/pyramid1"/>
    <dgm:cxn modelId="{EA3B0645-0CFF-4CB5-9242-4950BEF10AB9}" type="presParOf" srcId="{E42B2F9C-4907-4E18-BBC6-DAF71B02C034}" destId="{66E5C8ED-0B47-476B-8BD6-CF14C7E0E932}" srcOrd="1" destOrd="0" presId="urn:microsoft.com/office/officeart/2005/8/layout/pyramid1"/>
    <dgm:cxn modelId="{D7D71275-4C0F-4714-874B-5B1C3A900585}" type="presParOf" srcId="{42B7CF57-944F-46B3-A186-AE54F2D1584D}" destId="{C3DDD2B6-E7B4-494B-96E1-41465AE3FFF7}" srcOrd="1" destOrd="0" presId="urn:microsoft.com/office/officeart/2005/8/layout/pyramid1"/>
    <dgm:cxn modelId="{AA560477-B847-44BD-8689-3ACC0485CAD6}" type="presParOf" srcId="{C3DDD2B6-E7B4-494B-96E1-41465AE3FFF7}" destId="{D6D61027-BD2A-4B2E-83FE-A01A1B63372C}" srcOrd="0" destOrd="0" presId="urn:microsoft.com/office/officeart/2005/8/layout/pyramid1"/>
    <dgm:cxn modelId="{3AD26819-D0C7-4349-9D51-89C57AF04829}" type="presParOf" srcId="{C3DDD2B6-E7B4-494B-96E1-41465AE3FFF7}" destId="{6261D3F7-BC2E-4124-97F5-B4122DCB0BDE}" srcOrd="1" destOrd="0" presId="urn:microsoft.com/office/officeart/2005/8/layout/pyramid1"/>
    <dgm:cxn modelId="{F0D21DDF-BBFC-4979-B795-03D81E5E5934}" type="presParOf" srcId="{42B7CF57-944F-46B3-A186-AE54F2D1584D}" destId="{ED0A1922-11CA-4A11-A5BA-D63325EF5AC7}" srcOrd="2" destOrd="0" presId="urn:microsoft.com/office/officeart/2005/8/layout/pyramid1"/>
    <dgm:cxn modelId="{6BC950AC-4816-4FF5-8EDC-5A33DA1B4B8E}" type="presParOf" srcId="{ED0A1922-11CA-4A11-A5BA-D63325EF5AC7}" destId="{BAA94786-F06F-406B-ACE5-52FC65C4F842}" srcOrd="0" destOrd="0" presId="urn:microsoft.com/office/officeart/2005/8/layout/pyramid1"/>
    <dgm:cxn modelId="{B46FC645-F3B7-4F51-AC53-7267E3B8A3A1}" type="presParOf" srcId="{ED0A1922-11CA-4A11-A5BA-D63325EF5AC7}" destId="{D6AE78D7-7225-404F-B869-81E06C792675}" srcOrd="1" destOrd="0" presId="urn:microsoft.com/office/officeart/2005/8/layout/pyramid1"/>
    <dgm:cxn modelId="{7311173D-B241-425B-A81B-76CEF7DB1863}" type="presParOf" srcId="{42B7CF57-944F-46B3-A186-AE54F2D1584D}" destId="{292963D0-CF6C-403F-9D8C-404187857418}" srcOrd="3" destOrd="0" presId="urn:microsoft.com/office/officeart/2005/8/layout/pyramid1"/>
    <dgm:cxn modelId="{59374EA3-0658-47C3-8F0B-E402979CB9FA}" type="presParOf" srcId="{292963D0-CF6C-403F-9D8C-404187857418}" destId="{162526B2-9F38-43C6-A6B4-337D646C7A0D}" srcOrd="0" destOrd="0" presId="urn:microsoft.com/office/officeart/2005/8/layout/pyramid1"/>
    <dgm:cxn modelId="{8EB6BDDF-454B-4CBE-AFD6-AEEC0FCBDFDF}" type="presParOf" srcId="{292963D0-CF6C-403F-9D8C-404187857418}" destId="{6E7EFBBE-8953-4CED-9AF5-EB4120E4411C}" srcOrd="1" destOrd="0" presId="urn:microsoft.com/office/officeart/2005/8/layout/pyramid1"/>
    <dgm:cxn modelId="{602A8D03-A7C7-4CAA-9BA5-C737151A026C}" type="presParOf" srcId="{42B7CF57-944F-46B3-A186-AE54F2D1584D}" destId="{C74602FC-C2AC-4585-866B-B147352A2280}" srcOrd="4" destOrd="0" presId="urn:microsoft.com/office/officeart/2005/8/layout/pyramid1"/>
    <dgm:cxn modelId="{7B6C7A64-D301-4E75-8EE8-B20C225DF66C}" type="presParOf" srcId="{C74602FC-C2AC-4585-866B-B147352A2280}" destId="{FBFD515E-E054-4312-B68F-63A902F021BA}" srcOrd="0" destOrd="0" presId="urn:microsoft.com/office/officeart/2005/8/layout/pyramid1"/>
    <dgm:cxn modelId="{17F3D14A-E931-48B2-9940-B254CD3E300C}" type="presParOf" srcId="{C74602FC-C2AC-4585-866B-B147352A2280}" destId="{4A48C4D6-2B59-47A2-A8D4-32CCACD692E7}"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5A8FC-2E5C-4730-B8D0-4FAB4EE51C50}">
      <dsp:nvSpPr>
        <dsp:cNvPr id="0" name=""/>
        <dsp:cNvSpPr/>
      </dsp:nvSpPr>
      <dsp:spPr>
        <a:xfrm>
          <a:off x="3266440" y="0"/>
          <a:ext cx="1633219" cy="960754"/>
        </a:xfrm>
        <a:prstGeom prst="trapezoid">
          <a:avLst>
            <a:gd name="adj" fmla="val 84997"/>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Employer</a:t>
          </a:r>
          <a:endParaRPr lang="en-US" sz="2000" b="1" kern="1200" dirty="0">
            <a:solidFill>
              <a:schemeClr val="tx1"/>
            </a:solidFill>
          </a:endParaRPr>
        </a:p>
      </dsp:txBody>
      <dsp:txXfrm>
        <a:off x="3266440" y="0"/>
        <a:ext cx="1633219" cy="960754"/>
      </dsp:txXfrm>
    </dsp:sp>
    <dsp:sp modelId="{D6D61027-BD2A-4B2E-83FE-A01A1B63372C}">
      <dsp:nvSpPr>
        <dsp:cNvPr id="0" name=""/>
        <dsp:cNvSpPr/>
      </dsp:nvSpPr>
      <dsp:spPr>
        <a:xfrm>
          <a:off x="2449830" y="960754"/>
          <a:ext cx="3266439" cy="960754"/>
        </a:xfrm>
        <a:prstGeom prst="trapezoid">
          <a:avLst>
            <a:gd name="adj" fmla="val 84997"/>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Industry Specific</a:t>
          </a:r>
          <a:endParaRPr lang="en-US" sz="2000" kern="1200" dirty="0"/>
        </a:p>
      </dsp:txBody>
      <dsp:txXfrm>
        <a:off x="3021457" y="960754"/>
        <a:ext cx="2123186" cy="960754"/>
      </dsp:txXfrm>
    </dsp:sp>
    <dsp:sp modelId="{BAA94786-F06F-406B-ACE5-52FC65C4F842}">
      <dsp:nvSpPr>
        <dsp:cNvPr id="0" name=""/>
        <dsp:cNvSpPr/>
      </dsp:nvSpPr>
      <dsp:spPr>
        <a:xfrm>
          <a:off x="1633220" y="1921510"/>
          <a:ext cx="4899660" cy="960754"/>
        </a:xfrm>
        <a:prstGeom prst="trapezoid">
          <a:avLst>
            <a:gd name="adj" fmla="val 84997"/>
          </a:avLst>
        </a:prstGeom>
        <a:solidFill>
          <a:srgbClr val="CCFF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Pathway Standards</a:t>
          </a:r>
          <a:endParaRPr lang="en-US" sz="2400" kern="1200" dirty="0"/>
        </a:p>
      </dsp:txBody>
      <dsp:txXfrm>
        <a:off x="2490660" y="1921510"/>
        <a:ext cx="3184779" cy="960754"/>
      </dsp:txXfrm>
    </dsp:sp>
    <dsp:sp modelId="{162526B2-9F38-43C6-A6B4-337D646C7A0D}">
      <dsp:nvSpPr>
        <dsp:cNvPr id="0" name=""/>
        <dsp:cNvSpPr/>
      </dsp:nvSpPr>
      <dsp:spPr>
        <a:xfrm>
          <a:off x="816610" y="2869563"/>
          <a:ext cx="6532879" cy="960754"/>
        </a:xfrm>
        <a:prstGeom prst="trapezoid">
          <a:avLst>
            <a:gd name="adj" fmla="val 84997"/>
          </a:avLst>
        </a:prstGeom>
        <a:solidFill>
          <a:srgbClr val="FF6FC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ts val="0"/>
            </a:spcAft>
          </a:pPr>
          <a:r>
            <a:rPr lang="en-US" sz="2400" b="1" kern="1200" dirty="0" smtClean="0"/>
            <a:t>Industry Sector Anchors</a:t>
          </a:r>
        </a:p>
        <a:p>
          <a:pPr lvl="0" algn="ctr" defTabSz="1066800">
            <a:lnSpc>
              <a:spcPct val="100000"/>
            </a:lnSpc>
            <a:spcBef>
              <a:spcPct val="0"/>
            </a:spcBef>
            <a:spcAft>
              <a:spcPts val="0"/>
            </a:spcAft>
          </a:pPr>
          <a:r>
            <a:rPr lang="en-US" sz="1400" b="1" kern="1200" dirty="0" smtClean="0"/>
            <a:t>(Knowledge and Performance Anchor Standards) </a:t>
          </a:r>
          <a:endParaRPr lang="en-US" sz="1400" kern="1200" dirty="0"/>
        </a:p>
      </dsp:txBody>
      <dsp:txXfrm>
        <a:off x="1959863" y="2869563"/>
        <a:ext cx="4246372" cy="960754"/>
      </dsp:txXfrm>
    </dsp:sp>
    <dsp:sp modelId="{FBFD515E-E054-4312-B68F-63A902F021BA}">
      <dsp:nvSpPr>
        <dsp:cNvPr id="0" name=""/>
        <dsp:cNvSpPr/>
      </dsp:nvSpPr>
      <dsp:spPr>
        <a:xfrm>
          <a:off x="0" y="3843019"/>
          <a:ext cx="8166100" cy="960754"/>
        </a:xfrm>
        <a:prstGeom prst="trapezoid">
          <a:avLst>
            <a:gd name="adj" fmla="val 84997"/>
          </a:avLst>
        </a:prstGeom>
        <a:solidFill>
          <a:srgbClr val="FF9E5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i="1" kern="1200" dirty="0" smtClean="0">
              <a:solidFill>
                <a:schemeClr val="tx1"/>
              </a:solidFill>
              <a:latin typeface="Zapf Dingbats"/>
              <a:ea typeface="Zapf Dingbats"/>
              <a:cs typeface="Zapf Dingbats"/>
              <a:sym typeface="Zapf Dingbats"/>
            </a:rPr>
            <a:t>✔ </a:t>
          </a:r>
          <a:r>
            <a:rPr lang="en-US" sz="2400" b="1" i="1" kern="1200" dirty="0" smtClean="0">
              <a:solidFill>
                <a:schemeClr val="tx1"/>
              </a:solidFill>
            </a:rPr>
            <a:t>Standards for </a:t>
          </a:r>
          <a:r>
            <a:rPr lang="en-US" sz="2400" b="1" i="1" u="sng" kern="1200" dirty="0" smtClean="0">
              <a:solidFill>
                <a:schemeClr val="tx1"/>
              </a:solidFill>
            </a:rPr>
            <a:t>Career Ready Practice</a:t>
          </a:r>
          <a:endParaRPr lang="en-US" sz="2400" i="1" u="sng" kern="1200" dirty="0">
            <a:solidFill>
              <a:schemeClr val="tx1"/>
            </a:solidFill>
          </a:endParaRPr>
        </a:p>
      </dsp:txBody>
      <dsp:txXfrm>
        <a:off x="1429067" y="3843019"/>
        <a:ext cx="5307965" cy="9607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2446" tIns="46223" rIns="92446" bIns="46223" rtlCol="0"/>
          <a:lstStyle>
            <a:lvl1pPr algn="r">
              <a:defRPr sz="1200"/>
            </a:lvl1pPr>
          </a:lstStyle>
          <a:p>
            <a:fld id="{1359D670-E1BA-48DD-A705-7FAA38B9EA08}" type="datetimeFigureOut">
              <a:rPr lang="en-US" smtClean="0"/>
              <a:t>2/26/2014</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2446" tIns="46223" rIns="92446" bIns="46223" rtlCol="0" anchor="b"/>
          <a:lstStyle>
            <a:lvl1pPr algn="r">
              <a:defRPr sz="1200"/>
            </a:lvl1pPr>
          </a:lstStyle>
          <a:p>
            <a:fld id="{A73B5F55-9EAC-483A-AE85-11CACF4453DE}" type="slidenum">
              <a:rPr lang="en-US" smtClean="0"/>
              <a:t>‹#›</a:t>
            </a:fld>
            <a:endParaRPr lang="en-US"/>
          </a:p>
        </p:txBody>
      </p:sp>
    </p:spTree>
    <p:extLst>
      <p:ext uri="{BB962C8B-B14F-4D97-AF65-F5344CB8AC3E}">
        <p14:creationId xmlns:p14="http://schemas.microsoft.com/office/powerpoint/2010/main" val="1807482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a:lvl1pPr>
          </a:lstStyle>
          <a:p>
            <a:fld id="{A99745F7-3A21-43E1-8990-FBE321779786}" type="datetimeFigureOut">
              <a:rPr lang="en-US" smtClean="0"/>
              <a:t>2/26/2014</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a:lvl1pPr>
          </a:lstStyle>
          <a:p>
            <a:fld id="{CECAC4AC-8DC4-41FC-AD3A-D0C983D6A03C}" type="slidenum">
              <a:rPr lang="en-US" smtClean="0"/>
              <a:t>‹#›</a:t>
            </a:fld>
            <a:endParaRPr lang="en-US"/>
          </a:p>
        </p:txBody>
      </p:sp>
    </p:spTree>
    <p:extLst>
      <p:ext uri="{BB962C8B-B14F-4D97-AF65-F5344CB8AC3E}">
        <p14:creationId xmlns:p14="http://schemas.microsoft.com/office/powerpoint/2010/main" val="241874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audience</a:t>
            </a:r>
          </a:p>
          <a:p>
            <a:r>
              <a:rPr lang="en-US" dirty="0" smtClean="0"/>
              <a:t>Quick survey of who the audience is (Teachers, Site Administrators, Counselors, COE</a:t>
            </a:r>
            <a:r>
              <a:rPr lang="en-US" baseline="0" dirty="0" smtClean="0"/>
              <a:t> or District Superintendents)</a:t>
            </a:r>
            <a:r>
              <a:rPr lang="en-US" dirty="0" smtClean="0"/>
              <a:t> </a:t>
            </a:r>
          </a:p>
          <a:p>
            <a:r>
              <a:rPr lang="en-US" dirty="0" smtClean="0"/>
              <a:t>Acknowledge any CDE</a:t>
            </a:r>
            <a:r>
              <a:rPr lang="en-US" baseline="0" dirty="0" smtClean="0"/>
              <a:t> staff in room and any members of the CCSESA CTE Workgroup</a:t>
            </a:r>
          </a:p>
          <a:p>
            <a:endParaRPr lang="en-US" dirty="0"/>
          </a:p>
        </p:txBody>
      </p:sp>
      <p:sp>
        <p:nvSpPr>
          <p:cNvPr id="4" name="Slide Number Placeholder 3"/>
          <p:cNvSpPr>
            <a:spLocks noGrp="1"/>
          </p:cNvSpPr>
          <p:nvPr>
            <p:ph type="sldNum" sz="quarter" idx="10"/>
          </p:nvPr>
        </p:nvSpPr>
        <p:spPr/>
        <p:txBody>
          <a:bodyPr/>
          <a:lstStyle/>
          <a:p>
            <a:fld id="{EBA0519B-7105-4EDC-940A-9297343DADA4}" type="slidenum">
              <a:rPr lang="en-US" smtClean="0"/>
              <a:pPr/>
              <a:t>1</a:t>
            </a:fld>
            <a:endParaRPr lang="en-US"/>
          </a:p>
        </p:txBody>
      </p:sp>
    </p:spTree>
    <p:extLst>
      <p:ext uri="{BB962C8B-B14F-4D97-AF65-F5344CB8AC3E}">
        <p14:creationId xmlns:p14="http://schemas.microsoft.com/office/powerpoint/2010/main" val="847250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194">
              <a:defRPr sz="1300">
                <a:solidFill>
                  <a:srgbClr val="000054"/>
                </a:solidFill>
                <a:latin typeface="Arial" charset="0"/>
              </a:defRPr>
            </a:lvl1pPr>
            <a:lvl2pPr marL="742935" indent="-285744" defTabSz="938194">
              <a:defRPr sz="1300">
                <a:solidFill>
                  <a:srgbClr val="000054"/>
                </a:solidFill>
                <a:latin typeface="Arial" charset="0"/>
              </a:defRPr>
            </a:lvl2pPr>
            <a:lvl3pPr marL="1142977" indent="-228595" defTabSz="938194">
              <a:defRPr sz="1300">
                <a:solidFill>
                  <a:srgbClr val="000054"/>
                </a:solidFill>
                <a:latin typeface="Arial" charset="0"/>
              </a:defRPr>
            </a:lvl3pPr>
            <a:lvl4pPr marL="1600168" indent="-228595" defTabSz="938194">
              <a:defRPr sz="1300">
                <a:solidFill>
                  <a:srgbClr val="000054"/>
                </a:solidFill>
                <a:latin typeface="Arial" charset="0"/>
              </a:defRPr>
            </a:lvl4pPr>
            <a:lvl5pPr marL="2057359" indent="-228595" defTabSz="938194">
              <a:defRPr sz="1300">
                <a:solidFill>
                  <a:srgbClr val="000054"/>
                </a:solidFill>
                <a:latin typeface="Arial" charset="0"/>
              </a:defRPr>
            </a:lvl5pPr>
            <a:lvl6pPr marL="2514550" indent="-228595" defTabSz="938194" eaLnBrk="0" fontAlgn="base" hangingPunct="0">
              <a:spcBef>
                <a:spcPct val="0"/>
              </a:spcBef>
              <a:spcAft>
                <a:spcPct val="0"/>
              </a:spcAft>
              <a:defRPr sz="1300">
                <a:solidFill>
                  <a:srgbClr val="000054"/>
                </a:solidFill>
                <a:latin typeface="Arial" charset="0"/>
              </a:defRPr>
            </a:lvl6pPr>
            <a:lvl7pPr marL="2971740" indent="-228595" defTabSz="938194" eaLnBrk="0" fontAlgn="base" hangingPunct="0">
              <a:spcBef>
                <a:spcPct val="0"/>
              </a:spcBef>
              <a:spcAft>
                <a:spcPct val="0"/>
              </a:spcAft>
              <a:defRPr sz="1300">
                <a:solidFill>
                  <a:srgbClr val="000054"/>
                </a:solidFill>
                <a:latin typeface="Arial" charset="0"/>
              </a:defRPr>
            </a:lvl7pPr>
            <a:lvl8pPr marL="3428932" indent="-228595" defTabSz="938194" eaLnBrk="0" fontAlgn="base" hangingPunct="0">
              <a:spcBef>
                <a:spcPct val="0"/>
              </a:spcBef>
              <a:spcAft>
                <a:spcPct val="0"/>
              </a:spcAft>
              <a:defRPr sz="1300">
                <a:solidFill>
                  <a:srgbClr val="000054"/>
                </a:solidFill>
                <a:latin typeface="Arial" charset="0"/>
              </a:defRPr>
            </a:lvl8pPr>
            <a:lvl9pPr marL="3886122" indent="-228595" defTabSz="938194" eaLnBrk="0" fontAlgn="base" hangingPunct="0">
              <a:spcBef>
                <a:spcPct val="0"/>
              </a:spcBef>
              <a:spcAft>
                <a:spcPct val="0"/>
              </a:spcAft>
              <a:defRPr sz="1300">
                <a:solidFill>
                  <a:srgbClr val="000054"/>
                </a:solidFill>
                <a:latin typeface="Arial" charset="0"/>
              </a:defRPr>
            </a:lvl9pPr>
          </a:lstStyle>
          <a:p>
            <a:fld id="{626AE3CA-8EDB-4D87-B3C1-A851A8EC7C43}" type="slidenum">
              <a:rPr lang="en-US" sz="1200">
                <a:ea typeface="ＭＳ Ｐゴシック" pitchFamily="34" charset="-128"/>
              </a:rPr>
              <a:pPr/>
              <a:t>19</a:t>
            </a:fld>
            <a:endParaRPr lang="en-US" sz="1200">
              <a:ea typeface="ＭＳ Ｐゴシック" pitchFamily="3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solidFill>
                  <a:srgbClr val="FF0000"/>
                </a:solidFill>
                <a:ea typeface="ＭＳ Ｐゴシック" pitchFamily="34" charset="-128"/>
              </a:rPr>
              <a:t>See Links: California Career Technical Education Model Curriculum Standards (2013</a:t>
            </a:r>
            <a:r>
              <a:rPr lang="en-US" sz="2000">
                <a:ea typeface="ＭＳ Ｐゴシック" pitchFamily="34" charset="-128"/>
              </a:rPr>
              <a:t>)</a:t>
            </a:r>
          </a:p>
          <a:p>
            <a:endParaRPr lang="en-US" sz="2000">
              <a:ea typeface="ＭＳ Ｐゴシック" pitchFamily="34" charset="-128"/>
            </a:endParaRPr>
          </a:p>
          <a:p>
            <a:r>
              <a:rPr lang="en-US" sz="2000">
                <a:ea typeface="ＭＳ Ｐゴシック" pitchFamily="34" charset="-128"/>
              </a:rPr>
              <a:t>AKA Personalized Learning Plans, Individual Learning Plans, or Student Learning Plans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r>
              <a:rPr lang="en-US" sz="2000">
                <a:solidFill>
                  <a:srgbClr val="FF0000"/>
                </a:solidFill>
              </a:rPr>
              <a:t>See Resource Sheet </a:t>
            </a:r>
          </a:p>
          <a:p>
            <a:r>
              <a:rPr lang="en-US" sz="2000"/>
              <a:t>National Collaboration on Workforce and Disability has background  </a:t>
            </a:r>
          </a:p>
          <a:p>
            <a:r>
              <a:rPr lang="en-US" sz="2000"/>
              <a:t>Also George Washington University’s Freshman Transition  Initiative</a:t>
            </a:r>
          </a:p>
        </p:txBody>
      </p:sp>
      <p:sp>
        <p:nvSpPr>
          <p:cNvPr id="79876" name="Slide Number Placeholder 3"/>
          <p:cNvSpPr>
            <a:spLocks noGrp="1"/>
          </p:cNvSpPr>
          <p:nvPr>
            <p:ph type="sldNum" sz="quarter" idx="5"/>
          </p:nvPr>
        </p:nvSpPr>
        <p:spPr>
          <a:noFill/>
        </p:spPr>
        <p:txBody>
          <a:bodyPr/>
          <a:lstStyle>
            <a:lvl1pPr>
              <a:defRPr sz="1300">
                <a:solidFill>
                  <a:srgbClr val="000054"/>
                </a:solidFill>
                <a:latin typeface="Arial" charset="0"/>
              </a:defRPr>
            </a:lvl1pPr>
            <a:lvl2pPr marL="742935" indent="-285744">
              <a:defRPr sz="1300">
                <a:solidFill>
                  <a:srgbClr val="000054"/>
                </a:solidFill>
                <a:latin typeface="Arial" charset="0"/>
              </a:defRPr>
            </a:lvl2pPr>
            <a:lvl3pPr marL="1142977" indent="-228595">
              <a:defRPr sz="1300">
                <a:solidFill>
                  <a:srgbClr val="000054"/>
                </a:solidFill>
                <a:latin typeface="Arial" charset="0"/>
              </a:defRPr>
            </a:lvl3pPr>
            <a:lvl4pPr marL="1600168" indent="-228595">
              <a:defRPr sz="1300">
                <a:solidFill>
                  <a:srgbClr val="000054"/>
                </a:solidFill>
                <a:latin typeface="Arial" charset="0"/>
              </a:defRPr>
            </a:lvl4pPr>
            <a:lvl5pPr marL="2057359" indent="-228595">
              <a:defRPr sz="1300">
                <a:solidFill>
                  <a:srgbClr val="000054"/>
                </a:solidFill>
                <a:latin typeface="Arial" charset="0"/>
              </a:defRPr>
            </a:lvl5pPr>
            <a:lvl6pPr marL="2514550" indent="-228595" eaLnBrk="0" fontAlgn="base" hangingPunct="0">
              <a:spcBef>
                <a:spcPct val="0"/>
              </a:spcBef>
              <a:spcAft>
                <a:spcPct val="0"/>
              </a:spcAft>
              <a:defRPr sz="1300">
                <a:solidFill>
                  <a:srgbClr val="000054"/>
                </a:solidFill>
                <a:latin typeface="Arial" charset="0"/>
              </a:defRPr>
            </a:lvl6pPr>
            <a:lvl7pPr marL="2971740" indent="-228595" eaLnBrk="0" fontAlgn="base" hangingPunct="0">
              <a:spcBef>
                <a:spcPct val="0"/>
              </a:spcBef>
              <a:spcAft>
                <a:spcPct val="0"/>
              </a:spcAft>
              <a:defRPr sz="1300">
                <a:solidFill>
                  <a:srgbClr val="000054"/>
                </a:solidFill>
                <a:latin typeface="Arial" charset="0"/>
              </a:defRPr>
            </a:lvl7pPr>
            <a:lvl8pPr marL="3428932" indent="-228595" eaLnBrk="0" fontAlgn="base" hangingPunct="0">
              <a:spcBef>
                <a:spcPct val="0"/>
              </a:spcBef>
              <a:spcAft>
                <a:spcPct val="0"/>
              </a:spcAft>
              <a:defRPr sz="1300">
                <a:solidFill>
                  <a:srgbClr val="000054"/>
                </a:solidFill>
                <a:latin typeface="Arial" charset="0"/>
              </a:defRPr>
            </a:lvl8pPr>
            <a:lvl9pPr marL="3886122" indent="-228595" eaLnBrk="0" fontAlgn="base" hangingPunct="0">
              <a:spcBef>
                <a:spcPct val="0"/>
              </a:spcBef>
              <a:spcAft>
                <a:spcPct val="0"/>
              </a:spcAft>
              <a:defRPr sz="1300">
                <a:solidFill>
                  <a:srgbClr val="000054"/>
                </a:solidFill>
                <a:latin typeface="Arial" charset="0"/>
              </a:defRPr>
            </a:lvl9pPr>
          </a:lstStyle>
          <a:p>
            <a:fld id="{A1D996F3-6A2D-40C9-8C28-841DC7EDFC49}" type="slidenum">
              <a:rPr lang="en-US" altLang="en-US" sz="1200"/>
              <a:pPr/>
              <a:t>20</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existing relevant resources not well understood outside of those already with strong CTE/Pathways </a:t>
            </a:r>
          </a:p>
          <a:p>
            <a:r>
              <a:rPr lang="en-US" dirty="0"/>
              <a:t>Starting place is to have a “map” of where and how career development relates to education.</a:t>
            </a:r>
          </a:p>
          <a:p>
            <a:endParaRPr lang="en-US" dirty="0"/>
          </a:p>
        </p:txBody>
      </p:sp>
      <p:sp>
        <p:nvSpPr>
          <p:cNvPr id="4" name="Slide Number Placeholder 3"/>
          <p:cNvSpPr>
            <a:spLocks noGrp="1"/>
          </p:cNvSpPr>
          <p:nvPr>
            <p:ph type="sldNum" sz="quarter" idx="10"/>
          </p:nvPr>
        </p:nvSpPr>
        <p:spPr/>
        <p:txBody>
          <a:bodyPr/>
          <a:lstStyle/>
          <a:p>
            <a:fld id="{CECAC4AC-8DC4-41FC-AD3A-D0C983D6A03C}" type="slidenum">
              <a:rPr lang="en-US" smtClean="0"/>
              <a:t>21</a:t>
            </a:fld>
            <a:endParaRPr lang="en-US"/>
          </a:p>
        </p:txBody>
      </p:sp>
    </p:spTree>
    <p:extLst>
      <p:ext uri="{BB962C8B-B14F-4D97-AF65-F5344CB8AC3E}">
        <p14:creationId xmlns:p14="http://schemas.microsoft.com/office/powerpoint/2010/main" val="81762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charset="0"/>
              <a:ea typeface="ＭＳ Ｐゴシック" charset="-128"/>
            </a:endParaRPr>
          </a:p>
        </p:txBody>
      </p:sp>
      <p:sp>
        <p:nvSpPr>
          <p:cNvPr id="317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rgbClr val="000054"/>
                </a:solidFill>
                <a:latin typeface="Arial" charset="0"/>
              </a:defRPr>
            </a:lvl1pPr>
            <a:lvl2pPr marL="742950" indent="-285750">
              <a:defRPr sz="1300">
                <a:solidFill>
                  <a:srgbClr val="000054"/>
                </a:solidFill>
                <a:latin typeface="Arial" charset="0"/>
              </a:defRPr>
            </a:lvl2pPr>
            <a:lvl3pPr marL="1143000" indent="-228600">
              <a:defRPr sz="1300">
                <a:solidFill>
                  <a:srgbClr val="000054"/>
                </a:solidFill>
                <a:latin typeface="Arial" charset="0"/>
              </a:defRPr>
            </a:lvl3pPr>
            <a:lvl4pPr marL="1600200" indent="-228600">
              <a:defRPr sz="1300">
                <a:solidFill>
                  <a:srgbClr val="000054"/>
                </a:solidFill>
                <a:latin typeface="Arial" charset="0"/>
              </a:defRPr>
            </a:lvl4pPr>
            <a:lvl5pPr marL="2057400" indent="-228600">
              <a:defRPr sz="1300">
                <a:solidFill>
                  <a:srgbClr val="000054"/>
                </a:solidFill>
                <a:latin typeface="Arial" charset="0"/>
              </a:defRPr>
            </a:lvl5pPr>
            <a:lvl6pPr marL="2514600" indent="-228600" eaLnBrk="0" fontAlgn="base" hangingPunct="0">
              <a:spcBef>
                <a:spcPct val="0"/>
              </a:spcBef>
              <a:spcAft>
                <a:spcPct val="0"/>
              </a:spcAft>
              <a:defRPr sz="1300">
                <a:solidFill>
                  <a:srgbClr val="000054"/>
                </a:solidFill>
                <a:latin typeface="Arial" charset="0"/>
              </a:defRPr>
            </a:lvl6pPr>
            <a:lvl7pPr marL="2971800" indent="-228600" eaLnBrk="0" fontAlgn="base" hangingPunct="0">
              <a:spcBef>
                <a:spcPct val="0"/>
              </a:spcBef>
              <a:spcAft>
                <a:spcPct val="0"/>
              </a:spcAft>
              <a:defRPr sz="1300">
                <a:solidFill>
                  <a:srgbClr val="000054"/>
                </a:solidFill>
                <a:latin typeface="Arial" charset="0"/>
              </a:defRPr>
            </a:lvl7pPr>
            <a:lvl8pPr marL="3429000" indent="-228600" eaLnBrk="0" fontAlgn="base" hangingPunct="0">
              <a:spcBef>
                <a:spcPct val="0"/>
              </a:spcBef>
              <a:spcAft>
                <a:spcPct val="0"/>
              </a:spcAft>
              <a:defRPr sz="1300">
                <a:solidFill>
                  <a:srgbClr val="000054"/>
                </a:solidFill>
                <a:latin typeface="Arial" charset="0"/>
              </a:defRPr>
            </a:lvl8pPr>
            <a:lvl9pPr marL="3886200" indent="-228600" eaLnBrk="0" fontAlgn="base" hangingPunct="0">
              <a:spcBef>
                <a:spcPct val="0"/>
              </a:spcBef>
              <a:spcAft>
                <a:spcPct val="0"/>
              </a:spcAft>
              <a:defRPr sz="1300">
                <a:solidFill>
                  <a:srgbClr val="000054"/>
                </a:solidFill>
                <a:latin typeface="Arial" charset="0"/>
              </a:defRPr>
            </a:lvl9pPr>
          </a:lstStyle>
          <a:p>
            <a:fld id="{EB670754-60D1-44C5-9FD6-722DAE97E712}" type="slidenum">
              <a:rPr lang="en-US" sz="1200" smtClean="0">
                <a:solidFill>
                  <a:schemeClr val="tx1"/>
                </a:solidFill>
                <a:latin typeface="Comic Sans MS" charset="0"/>
                <a:ea typeface="ＭＳ Ｐゴシック" charset="-128"/>
              </a:rPr>
              <a:pPr/>
              <a:t>22</a:t>
            </a:fld>
            <a:endParaRPr lang="en-US" sz="1200" smtClean="0">
              <a:solidFill>
                <a:schemeClr val="tx1"/>
              </a:solidFill>
              <a:latin typeface="Comic Sans MS"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charset="0"/>
              <a:ea typeface="ＭＳ Ｐゴシック" charset="-128"/>
            </a:endParaRPr>
          </a:p>
        </p:txBody>
      </p:sp>
      <p:sp>
        <p:nvSpPr>
          <p:cNvPr id="337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rgbClr val="000054"/>
                </a:solidFill>
                <a:latin typeface="Arial" charset="0"/>
              </a:defRPr>
            </a:lvl1pPr>
            <a:lvl2pPr marL="742950" indent="-285750">
              <a:defRPr sz="1300">
                <a:solidFill>
                  <a:srgbClr val="000054"/>
                </a:solidFill>
                <a:latin typeface="Arial" charset="0"/>
              </a:defRPr>
            </a:lvl2pPr>
            <a:lvl3pPr marL="1143000" indent="-228600">
              <a:defRPr sz="1300">
                <a:solidFill>
                  <a:srgbClr val="000054"/>
                </a:solidFill>
                <a:latin typeface="Arial" charset="0"/>
              </a:defRPr>
            </a:lvl3pPr>
            <a:lvl4pPr marL="1600200" indent="-228600">
              <a:defRPr sz="1300">
                <a:solidFill>
                  <a:srgbClr val="000054"/>
                </a:solidFill>
                <a:latin typeface="Arial" charset="0"/>
              </a:defRPr>
            </a:lvl4pPr>
            <a:lvl5pPr marL="2057400" indent="-228600">
              <a:defRPr sz="1300">
                <a:solidFill>
                  <a:srgbClr val="000054"/>
                </a:solidFill>
                <a:latin typeface="Arial" charset="0"/>
              </a:defRPr>
            </a:lvl5pPr>
            <a:lvl6pPr marL="2514600" indent="-228600" eaLnBrk="0" fontAlgn="base" hangingPunct="0">
              <a:spcBef>
                <a:spcPct val="0"/>
              </a:spcBef>
              <a:spcAft>
                <a:spcPct val="0"/>
              </a:spcAft>
              <a:defRPr sz="1300">
                <a:solidFill>
                  <a:srgbClr val="000054"/>
                </a:solidFill>
                <a:latin typeface="Arial" charset="0"/>
              </a:defRPr>
            </a:lvl6pPr>
            <a:lvl7pPr marL="2971800" indent="-228600" eaLnBrk="0" fontAlgn="base" hangingPunct="0">
              <a:spcBef>
                <a:spcPct val="0"/>
              </a:spcBef>
              <a:spcAft>
                <a:spcPct val="0"/>
              </a:spcAft>
              <a:defRPr sz="1300">
                <a:solidFill>
                  <a:srgbClr val="000054"/>
                </a:solidFill>
                <a:latin typeface="Arial" charset="0"/>
              </a:defRPr>
            </a:lvl7pPr>
            <a:lvl8pPr marL="3429000" indent="-228600" eaLnBrk="0" fontAlgn="base" hangingPunct="0">
              <a:spcBef>
                <a:spcPct val="0"/>
              </a:spcBef>
              <a:spcAft>
                <a:spcPct val="0"/>
              </a:spcAft>
              <a:defRPr sz="1300">
                <a:solidFill>
                  <a:srgbClr val="000054"/>
                </a:solidFill>
                <a:latin typeface="Arial" charset="0"/>
              </a:defRPr>
            </a:lvl8pPr>
            <a:lvl9pPr marL="3886200" indent="-228600" eaLnBrk="0" fontAlgn="base" hangingPunct="0">
              <a:spcBef>
                <a:spcPct val="0"/>
              </a:spcBef>
              <a:spcAft>
                <a:spcPct val="0"/>
              </a:spcAft>
              <a:defRPr sz="1300">
                <a:solidFill>
                  <a:srgbClr val="000054"/>
                </a:solidFill>
                <a:latin typeface="Arial" charset="0"/>
              </a:defRPr>
            </a:lvl9pPr>
          </a:lstStyle>
          <a:p>
            <a:fld id="{8ED521E6-C16A-47B3-B7CF-93F938C8946B}" type="slidenum">
              <a:rPr lang="en-US" sz="1200" smtClean="0">
                <a:solidFill>
                  <a:schemeClr val="tx1"/>
                </a:solidFill>
                <a:latin typeface="Comic Sans MS" charset="0"/>
                <a:ea typeface="ＭＳ Ｐゴシック" charset="-128"/>
              </a:rPr>
              <a:pPr/>
              <a:t>23</a:t>
            </a:fld>
            <a:endParaRPr lang="en-US" sz="1200" smtClean="0">
              <a:solidFill>
                <a:schemeClr val="tx1"/>
              </a:solidFill>
              <a:latin typeface="Comic Sans MS"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charset="0"/>
              <a:ea typeface="ＭＳ Ｐゴシック" charset="-128"/>
            </a:endParaRPr>
          </a:p>
        </p:txBody>
      </p:sp>
      <p:sp>
        <p:nvSpPr>
          <p:cNvPr id="348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rgbClr val="000054"/>
                </a:solidFill>
                <a:latin typeface="Arial" charset="0"/>
              </a:defRPr>
            </a:lvl1pPr>
            <a:lvl2pPr marL="742950" indent="-285750">
              <a:defRPr sz="1300">
                <a:solidFill>
                  <a:srgbClr val="000054"/>
                </a:solidFill>
                <a:latin typeface="Arial" charset="0"/>
              </a:defRPr>
            </a:lvl2pPr>
            <a:lvl3pPr marL="1143000" indent="-228600">
              <a:defRPr sz="1300">
                <a:solidFill>
                  <a:srgbClr val="000054"/>
                </a:solidFill>
                <a:latin typeface="Arial" charset="0"/>
              </a:defRPr>
            </a:lvl3pPr>
            <a:lvl4pPr marL="1600200" indent="-228600">
              <a:defRPr sz="1300">
                <a:solidFill>
                  <a:srgbClr val="000054"/>
                </a:solidFill>
                <a:latin typeface="Arial" charset="0"/>
              </a:defRPr>
            </a:lvl4pPr>
            <a:lvl5pPr marL="2057400" indent="-228600">
              <a:defRPr sz="1300">
                <a:solidFill>
                  <a:srgbClr val="000054"/>
                </a:solidFill>
                <a:latin typeface="Arial" charset="0"/>
              </a:defRPr>
            </a:lvl5pPr>
            <a:lvl6pPr marL="2514600" indent="-228600" eaLnBrk="0" fontAlgn="base" hangingPunct="0">
              <a:spcBef>
                <a:spcPct val="0"/>
              </a:spcBef>
              <a:spcAft>
                <a:spcPct val="0"/>
              </a:spcAft>
              <a:defRPr sz="1300">
                <a:solidFill>
                  <a:srgbClr val="000054"/>
                </a:solidFill>
                <a:latin typeface="Arial" charset="0"/>
              </a:defRPr>
            </a:lvl6pPr>
            <a:lvl7pPr marL="2971800" indent="-228600" eaLnBrk="0" fontAlgn="base" hangingPunct="0">
              <a:spcBef>
                <a:spcPct val="0"/>
              </a:spcBef>
              <a:spcAft>
                <a:spcPct val="0"/>
              </a:spcAft>
              <a:defRPr sz="1300">
                <a:solidFill>
                  <a:srgbClr val="000054"/>
                </a:solidFill>
                <a:latin typeface="Arial" charset="0"/>
              </a:defRPr>
            </a:lvl7pPr>
            <a:lvl8pPr marL="3429000" indent="-228600" eaLnBrk="0" fontAlgn="base" hangingPunct="0">
              <a:spcBef>
                <a:spcPct val="0"/>
              </a:spcBef>
              <a:spcAft>
                <a:spcPct val="0"/>
              </a:spcAft>
              <a:defRPr sz="1300">
                <a:solidFill>
                  <a:srgbClr val="000054"/>
                </a:solidFill>
                <a:latin typeface="Arial" charset="0"/>
              </a:defRPr>
            </a:lvl8pPr>
            <a:lvl9pPr marL="3886200" indent="-228600" eaLnBrk="0" fontAlgn="base" hangingPunct="0">
              <a:spcBef>
                <a:spcPct val="0"/>
              </a:spcBef>
              <a:spcAft>
                <a:spcPct val="0"/>
              </a:spcAft>
              <a:defRPr sz="1300">
                <a:solidFill>
                  <a:srgbClr val="000054"/>
                </a:solidFill>
                <a:latin typeface="Arial" charset="0"/>
              </a:defRPr>
            </a:lvl9pPr>
          </a:lstStyle>
          <a:p>
            <a:fld id="{3B328ABE-BAFE-413B-B428-BA1D20F98946}" type="slidenum">
              <a:rPr lang="en-US" sz="1200" smtClean="0">
                <a:solidFill>
                  <a:schemeClr val="tx1"/>
                </a:solidFill>
                <a:latin typeface="Comic Sans MS" charset="0"/>
                <a:ea typeface="ＭＳ Ｐゴシック" charset="-128"/>
              </a:rPr>
              <a:pPr/>
              <a:t>25</a:t>
            </a:fld>
            <a:endParaRPr lang="en-US" sz="1200" smtClean="0">
              <a:solidFill>
                <a:schemeClr val="tx1"/>
              </a:solidFill>
              <a:latin typeface="Comic Sans MS" charset="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rgbClr val="000054"/>
                </a:solidFill>
                <a:latin typeface="Arial" charset="0"/>
              </a:defRPr>
            </a:lvl1pPr>
            <a:lvl2pPr marL="742950" indent="-285750">
              <a:defRPr sz="1300">
                <a:solidFill>
                  <a:srgbClr val="000054"/>
                </a:solidFill>
                <a:latin typeface="Arial" charset="0"/>
              </a:defRPr>
            </a:lvl2pPr>
            <a:lvl3pPr marL="1143000" indent="-228600">
              <a:defRPr sz="1300">
                <a:solidFill>
                  <a:srgbClr val="000054"/>
                </a:solidFill>
                <a:latin typeface="Arial" charset="0"/>
              </a:defRPr>
            </a:lvl3pPr>
            <a:lvl4pPr marL="1600200" indent="-228600">
              <a:defRPr sz="1300">
                <a:solidFill>
                  <a:srgbClr val="000054"/>
                </a:solidFill>
                <a:latin typeface="Arial" charset="0"/>
              </a:defRPr>
            </a:lvl4pPr>
            <a:lvl5pPr marL="2057400" indent="-228600">
              <a:defRPr sz="1300">
                <a:solidFill>
                  <a:srgbClr val="000054"/>
                </a:solidFill>
                <a:latin typeface="Arial" charset="0"/>
              </a:defRPr>
            </a:lvl5pPr>
            <a:lvl6pPr marL="2514600" indent="-228600" eaLnBrk="0" fontAlgn="base" hangingPunct="0">
              <a:spcBef>
                <a:spcPct val="0"/>
              </a:spcBef>
              <a:spcAft>
                <a:spcPct val="0"/>
              </a:spcAft>
              <a:defRPr sz="1300">
                <a:solidFill>
                  <a:srgbClr val="000054"/>
                </a:solidFill>
                <a:latin typeface="Arial" charset="0"/>
              </a:defRPr>
            </a:lvl6pPr>
            <a:lvl7pPr marL="2971800" indent="-228600" eaLnBrk="0" fontAlgn="base" hangingPunct="0">
              <a:spcBef>
                <a:spcPct val="0"/>
              </a:spcBef>
              <a:spcAft>
                <a:spcPct val="0"/>
              </a:spcAft>
              <a:defRPr sz="1300">
                <a:solidFill>
                  <a:srgbClr val="000054"/>
                </a:solidFill>
                <a:latin typeface="Arial" charset="0"/>
              </a:defRPr>
            </a:lvl7pPr>
            <a:lvl8pPr marL="3429000" indent="-228600" eaLnBrk="0" fontAlgn="base" hangingPunct="0">
              <a:spcBef>
                <a:spcPct val="0"/>
              </a:spcBef>
              <a:spcAft>
                <a:spcPct val="0"/>
              </a:spcAft>
              <a:defRPr sz="1300">
                <a:solidFill>
                  <a:srgbClr val="000054"/>
                </a:solidFill>
                <a:latin typeface="Arial" charset="0"/>
              </a:defRPr>
            </a:lvl8pPr>
            <a:lvl9pPr marL="3886200" indent="-228600" eaLnBrk="0" fontAlgn="base" hangingPunct="0">
              <a:spcBef>
                <a:spcPct val="0"/>
              </a:spcBef>
              <a:spcAft>
                <a:spcPct val="0"/>
              </a:spcAft>
              <a:defRPr sz="1300">
                <a:solidFill>
                  <a:srgbClr val="000054"/>
                </a:solidFill>
                <a:latin typeface="Arial" charset="0"/>
              </a:defRPr>
            </a:lvl9pPr>
          </a:lstStyle>
          <a:p>
            <a:fld id="{EC6A4C67-5CA1-44B5-B0AF-973EEB667397}" type="slidenum">
              <a:rPr lang="en-US" sz="1200" smtClean="0">
                <a:solidFill>
                  <a:schemeClr val="tx1"/>
                </a:solidFill>
                <a:latin typeface="Comic Sans MS" charset="0"/>
                <a:ea typeface="ＭＳ Ｐゴシック" charset="-128"/>
              </a:rPr>
              <a:pPr/>
              <a:t>27</a:t>
            </a:fld>
            <a:endParaRPr lang="en-US" sz="1200" smtClean="0">
              <a:solidFill>
                <a:schemeClr val="tx1"/>
              </a:solidFill>
              <a:latin typeface="Comic Sans MS" charset="0"/>
              <a:ea typeface="ＭＳ Ｐゴシック" charset="-128"/>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Times New Roman" charset="0"/>
                <a:ea typeface="ＭＳ Ｐゴシック" charset="-128"/>
              </a:rPr>
              <a:t>The RIASEC model says that there are six types of people and six corresponding environments.</a:t>
            </a:r>
          </a:p>
          <a:p>
            <a:r>
              <a:rPr lang="en-US" smtClean="0">
                <a:latin typeface="Times New Roman" charset="0"/>
                <a:ea typeface="ＭＳ Ｐゴシック" charset="-128"/>
              </a:rPr>
              <a:t>People are attracted to environments that correspond with their interests.</a:t>
            </a:r>
          </a:p>
          <a:p>
            <a:endParaRPr lang="en-US" sz="1100" smtClean="0">
              <a:latin typeface="Times New Roman" charset="0"/>
              <a:ea typeface="ＭＳ Ｐゴシック" charset="-128"/>
            </a:endParaRPr>
          </a:p>
          <a:p>
            <a:r>
              <a:rPr lang="en-US" sz="1100" smtClean="0">
                <a:latin typeface="Times New Roman" charset="0"/>
                <a:ea typeface="ＭＳ Ｐゴシック" charset="-128"/>
              </a:rPr>
              <a:t>The Six Basic Ideas of Holland’s Theory:</a:t>
            </a:r>
          </a:p>
          <a:p>
            <a:r>
              <a:rPr lang="en-US" sz="1100" smtClean="0">
                <a:latin typeface="Times New Roman" charset="0"/>
                <a:ea typeface="ＭＳ Ｐゴシック" charset="-128"/>
              </a:rPr>
              <a:t>1. Most people can be classified as one of six personality types: Realistic (R),</a:t>
            </a:r>
          </a:p>
          <a:p>
            <a:r>
              <a:rPr lang="en-US" sz="1100" smtClean="0">
                <a:latin typeface="Times New Roman" charset="0"/>
                <a:ea typeface="ＭＳ Ｐゴシック" charset="-128"/>
              </a:rPr>
              <a:t>Investigative (I), Artistic (A), Social (S), Enterprising (E), and Conventional (C).</a:t>
            </a:r>
          </a:p>
          <a:p>
            <a:r>
              <a:rPr lang="en-US" sz="1100" smtClean="0">
                <a:latin typeface="Times New Roman" charset="0"/>
                <a:ea typeface="ＭＳ Ｐゴシック" charset="-128"/>
              </a:rPr>
              <a:t>2. People of the same personality working together create an environment that fits their type. For example, Social types create a Social environment;</a:t>
            </a:r>
          </a:p>
          <a:p>
            <a:r>
              <a:rPr lang="en-US" sz="1100" smtClean="0">
                <a:latin typeface="Times New Roman" charset="0"/>
                <a:ea typeface="ＭＳ Ｐゴシック" charset="-128"/>
              </a:rPr>
              <a:t>3. There are six basic types of environments: Realistic (R), Investigative (I), Artistic (A), Social (S), Enterprising (E), and Conventional (C);</a:t>
            </a:r>
          </a:p>
          <a:p>
            <a:r>
              <a:rPr lang="en-US" sz="1100" smtClean="0">
                <a:latin typeface="Times New Roman" charset="0"/>
                <a:ea typeface="ＭＳ Ｐゴシック" charset="-128"/>
              </a:rPr>
              <a:t>4. People search for environments where they can use their skills and abilities and</a:t>
            </a:r>
          </a:p>
          <a:p>
            <a:r>
              <a:rPr lang="en-US" sz="1100" smtClean="0">
                <a:latin typeface="Times New Roman" charset="0"/>
                <a:ea typeface="ＭＳ Ｐゴシック" charset="-128"/>
              </a:rPr>
              <a:t>express their values and attitudes;</a:t>
            </a:r>
          </a:p>
          <a:p>
            <a:r>
              <a:rPr lang="en-US" sz="1100" smtClean="0">
                <a:latin typeface="Times New Roman" charset="0"/>
                <a:ea typeface="ＭＳ Ｐゴシック" charset="-128"/>
              </a:rPr>
              <a:t>5. People who choose to study and work in an environment similar to their personality</a:t>
            </a:r>
          </a:p>
          <a:p>
            <a:r>
              <a:rPr lang="en-US" sz="1100" smtClean="0">
                <a:latin typeface="Times New Roman" charset="0"/>
                <a:ea typeface="ＭＳ Ｐゴシック" charset="-128"/>
              </a:rPr>
              <a:t>type are more likely to be successful and satisfied; and</a:t>
            </a:r>
          </a:p>
          <a:p>
            <a:r>
              <a:rPr lang="en-US" sz="1100" smtClean="0">
                <a:latin typeface="Times New Roman" charset="0"/>
                <a:ea typeface="ＭＳ Ｐゴシック" charset="-128"/>
              </a:rPr>
              <a:t>6. How you act and feel depends to a large extent on your school or work environment.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PRESENTERS CAN DO THIS ACTIVITY</a:t>
            </a:r>
            <a:r>
              <a:rPr lang="en-US" baseline="0" dirty="0" smtClean="0"/>
              <a:t> IF THEY HAVE TIME</a:t>
            </a:r>
            <a:endParaRPr lang="en-US" dirty="0" smtClean="0"/>
          </a:p>
          <a:p>
            <a:endParaRPr lang="en-US" dirty="0" smtClean="0"/>
          </a:p>
          <a:p>
            <a:r>
              <a:rPr lang="en-US" dirty="0" smtClean="0"/>
              <a:t>Presenter</a:t>
            </a:r>
            <a:r>
              <a:rPr lang="en-US" baseline="0" dirty="0" smtClean="0"/>
              <a:t> ask someone to read the first paragraph of page 11 in the Introduction which explains the SCRP.  </a:t>
            </a:r>
          </a:p>
          <a:p>
            <a:r>
              <a:rPr lang="en-US" baseline="0" dirty="0" smtClean="0"/>
              <a:t>This can be in booklet form, or printed from www.cde.ca.gov/ci/ct/sf/ctemcstandards.asp</a:t>
            </a:r>
          </a:p>
          <a:p>
            <a:endParaRPr lang="en-US" baseline="0" dirty="0" smtClean="0"/>
          </a:p>
          <a:p>
            <a:r>
              <a:rPr lang="en-US" baseline="0" dirty="0" smtClean="0"/>
              <a:t>Presenter, then says: </a:t>
            </a:r>
          </a:p>
          <a:p>
            <a:r>
              <a:rPr lang="en-US" baseline="0" dirty="0" smtClean="0"/>
              <a:t>“Put a check mark next to each standard you are already doing in your course.” Allow time to complete this.</a:t>
            </a:r>
          </a:p>
          <a:p>
            <a:pPr defTabSz="910500">
              <a:defRPr/>
            </a:pPr>
            <a:r>
              <a:rPr lang="en-US" baseline="0" dirty="0" smtClean="0"/>
              <a:t>“Circle the number next to the standard that you COULD integrate” (example circle #2) Allow time to complete this.</a:t>
            </a:r>
          </a:p>
          <a:p>
            <a:pPr defTabSz="910500">
              <a:defRPr/>
            </a:pPr>
            <a:r>
              <a:rPr lang="en-US" baseline="0" dirty="0" smtClean="0"/>
              <a:t>“Place an exclamation mark next to those that surprise you, for whatever reason.” Allow time to complete this.</a:t>
            </a:r>
          </a:p>
          <a:p>
            <a:pPr defTabSz="910500">
              <a:defRPr/>
            </a:pPr>
            <a:r>
              <a:rPr lang="en-US" baseline="0" dirty="0" smtClean="0"/>
              <a:t>“Write a question mark next to those you might have questions about or need help with to  integrate into your curriculum” Allow time to complete this.</a:t>
            </a:r>
          </a:p>
          <a:p>
            <a:endParaRPr lang="en-US" dirty="0" smtClean="0"/>
          </a:p>
          <a:p>
            <a:pPr defTabSz="910500">
              <a:defRPr/>
            </a:pPr>
            <a:r>
              <a:rPr lang="en-US" baseline="0" dirty="0" smtClean="0"/>
              <a:t>It is helpful if you have teachers sitting together by Industry sector and/or pathway to discuss what they see and share ideas.</a:t>
            </a:r>
          </a:p>
          <a:p>
            <a:endParaRPr lang="en-US" dirty="0"/>
          </a:p>
        </p:txBody>
      </p:sp>
      <p:sp>
        <p:nvSpPr>
          <p:cNvPr id="4" name="Slide Number Placeholder 3"/>
          <p:cNvSpPr>
            <a:spLocks noGrp="1"/>
          </p:cNvSpPr>
          <p:nvPr>
            <p:ph type="sldNum" sz="quarter" idx="10"/>
          </p:nvPr>
        </p:nvSpPr>
        <p:spPr/>
        <p:txBody>
          <a:bodyPr/>
          <a:lstStyle/>
          <a:p>
            <a:fld id="{EBA0519B-7105-4EDC-940A-9297343DADA4}"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396547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Modeling best practices:</a:t>
            </a:r>
            <a:r>
              <a:rPr lang="en-US" baseline="0" dirty="0" smtClean="0"/>
              <a:t> </a:t>
            </a:r>
            <a:r>
              <a:rPr lang="en-US" b="1" baseline="0" dirty="0" smtClean="0"/>
              <a:t>Think, Pair Share</a:t>
            </a:r>
          </a:p>
          <a:p>
            <a:r>
              <a:rPr lang="en-US" baseline="0" dirty="0" smtClean="0"/>
              <a:t>Mention that this strategy can prepare kids for a reading assignment, or research.</a:t>
            </a:r>
          </a:p>
          <a:p>
            <a:endParaRPr lang="en-US" baseline="0" dirty="0" smtClean="0"/>
          </a:p>
          <a:p>
            <a:r>
              <a:rPr lang="en-US" baseline="0" dirty="0" smtClean="0"/>
              <a:t>Think: Pose the question and allow participants to think to themselves, or write a response to the prompt.</a:t>
            </a:r>
          </a:p>
          <a:p>
            <a:r>
              <a:rPr lang="en-US" baseline="0" dirty="0" smtClean="0"/>
              <a:t>Pair: Choose a person next to you. This can be done with “numbered heads”, Person A/B, Left/Right, or any way the presenter wants to partner people. </a:t>
            </a:r>
          </a:p>
          <a:p>
            <a:r>
              <a:rPr lang="en-US" baseline="0" dirty="0" smtClean="0"/>
              <a:t>Share: Decide who will go first/second and share your thoughts (presenter may choose to have person A share first, etc.)</a:t>
            </a:r>
          </a:p>
          <a:p>
            <a:endParaRPr lang="en-US" baseline="0" dirty="0" smtClean="0"/>
          </a:p>
          <a:p>
            <a:r>
              <a:rPr lang="en-US" baseline="0" dirty="0" smtClean="0"/>
              <a:t>This process is helpful to engage teachers in sharing ideas and discussing the fact that ALL teachers should be addressing these Standards for Career Ready Practices, not just CTE teachers.</a:t>
            </a:r>
            <a:endParaRPr lang="en-US" dirty="0"/>
          </a:p>
        </p:txBody>
      </p:sp>
      <p:sp>
        <p:nvSpPr>
          <p:cNvPr id="4" name="Slide Number Placeholder 3"/>
          <p:cNvSpPr>
            <a:spLocks noGrp="1"/>
          </p:cNvSpPr>
          <p:nvPr>
            <p:ph type="sldNum" sz="quarter" idx="10"/>
          </p:nvPr>
        </p:nvSpPr>
        <p:spPr/>
        <p:txBody>
          <a:bodyPr/>
          <a:lstStyle/>
          <a:p>
            <a:fld id="{2688DAF5-8800-4F9A-8FCC-5E602EA49A83}"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493009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742" y="4419600"/>
            <a:ext cx="5608320" cy="4183380"/>
          </a:xfrm>
        </p:spPr>
        <p:txBody>
          <a:bodyPr/>
          <a:lstStyle/>
          <a:p>
            <a:r>
              <a:rPr lang="en-US" b="1" dirty="0"/>
              <a:t>Let’s instead look at outcomes in terms of what happens to students related to their educational experience.</a:t>
            </a:r>
          </a:p>
          <a:p>
            <a:r>
              <a:rPr lang="en-US" b="1" dirty="0"/>
              <a:t>Two years ago the US Dept. of Ed rolled up national outcome data and it looked like this for 100 students starting the 9</a:t>
            </a:r>
            <a:r>
              <a:rPr lang="en-US" b="1" baseline="30000" dirty="0"/>
              <a:t>th</a:t>
            </a:r>
            <a:r>
              <a:rPr lang="en-US" b="1" dirty="0"/>
              <a:t> grade.</a:t>
            </a:r>
            <a:endParaRPr lang="en-US" b="1" dirty="0">
              <a:ea typeface="ＭＳ Ｐゴシック" pitchFamily="34" charset="-128"/>
            </a:endParaRPr>
          </a:p>
          <a:p>
            <a:r>
              <a:rPr lang="en-US" b="1" dirty="0">
                <a:ea typeface="ＭＳ Ｐゴシック" pitchFamily="34" charset="-128"/>
              </a:rPr>
              <a:t>The 50 % - 75% - 50% 25% split has remained remarkably consistent over the last 40 years.  Recent gains in grad rates and disadvantaged students aspiring to college have been dampened by the falling career and employment prospects of all educational cohorts, and twin hardships of rising college costs and soaring debt levels.</a:t>
            </a:r>
          </a:p>
          <a:p>
            <a:r>
              <a:rPr lang="en-US" b="1" dirty="0">
                <a:ea typeface="ＭＳ Ｐゴシック" pitchFamily="34" charset="-128"/>
              </a:rPr>
              <a:t>We have a long way to go to meet our twin goals of college (or other postsecondary) and career for all. </a:t>
            </a:r>
          </a:p>
          <a:p>
            <a:r>
              <a:rPr lang="en-US" b="1" dirty="0">
                <a:ea typeface="ＭＳ Ｐゴシック" pitchFamily="34" charset="-128"/>
              </a:rPr>
              <a:t>Some have proposed a more accurate “framing” of what are schools are or need to be and that we would be much better able to improve outcomes if we saw schools as resting on a three legged stool</a:t>
            </a:r>
            <a:r>
              <a:rPr lang="en-US" b="1" dirty="0"/>
              <a:t> </a:t>
            </a:r>
          </a:p>
          <a:p>
            <a:r>
              <a:rPr lang="en-US" b="1" dirty="0"/>
              <a:t>Resources, Organization, Management</a:t>
            </a:r>
          </a:p>
          <a:p>
            <a:r>
              <a:rPr lang="en-US" b="1" dirty="0"/>
              <a:t>Instruction, Curriculum, Assessments</a:t>
            </a:r>
          </a:p>
          <a:p>
            <a:r>
              <a:rPr lang="en-US" b="1" dirty="0"/>
              <a:t>Student Learning Experience (attitudes and beliefs, barriers and supports, identification with learning experience, school climate, etc.) </a:t>
            </a:r>
          </a:p>
          <a:p>
            <a:r>
              <a:rPr lang="en-US" b="1" dirty="0"/>
              <a:t>Recent CA history – budget cuts, “flexed” programs </a:t>
            </a:r>
          </a:p>
          <a:p>
            <a:r>
              <a:rPr lang="en-US" b="1" dirty="0"/>
              <a:t>Student - Counselors 1,016 to 1 (last)</a:t>
            </a:r>
          </a:p>
          <a:p>
            <a:r>
              <a:rPr lang="en-US" b="1" dirty="0"/>
              <a:t>Record youth un and underemployment, falling wages, overeducated job seekers for the jobs that are being created, etc.</a:t>
            </a:r>
          </a:p>
          <a:p>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 </a:t>
            </a:r>
            <a:endParaRPr lang="en-US" sz="1400" b="1"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CECAC4AC-8DC4-41FC-AD3A-D0C983D6A03C}" type="slidenum">
              <a:rPr lang="en-US" smtClean="0"/>
              <a:t>32</a:t>
            </a:fld>
            <a:endParaRPr lang="en-US"/>
          </a:p>
        </p:txBody>
      </p:sp>
    </p:spTree>
    <p:extLst>
      <p:ext uri="{BB962C8B-B14F-4D97-AF65-F5344CB8AC3E}">
        <p14:creationId xmlns:p14="http://schemas.microsoft.com/office/powerpoint/2010/main" val="410588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Career Technical Education (CTE) Model Curriculum Standards are designed to assist in developing high quality curriculum and instruction to help ensure students are career and college ready.  The new Common Core State Standards require academic teachers to include real world applications in their curriculum.  Who better to support them than CTE teachers who have always included real world relevance in their curriculum? The result:  better prepared students</a:t>
            </a:r>
          </a:p>
          <a:p>
            <a:endParaRPr lang="en-US" dirty="0"/>
          </a:p>
          <a:p>
            <a:r>
              <a:rPr lang="en-US" dirty="0"/>
              <a:t>The standards offer clear guidelines for course content development and expectations for student achievement. </a:t>
            </a:r>
          </a:p>
          <a:p>
            <a:endParaRPr lang="en-US" i="1" dirty="0"/>
          </a:p>
          <a:p>
            <a:pPr defTabSz="910940">
              <a:defRPr/>
            </a:pPr>
            <a:r>
              <a:rPr lang="en-US" dirty="0"/>
              <a:t>Standards are rigorous, research-based, evidence-based, relevant, and reasonable in scope. </a:t>
            </a:r>
          </a:p>
          <a:p>
            <a:pPr defTabSz="910940">
              <a:defRPr/>
            </a:pPr>
            <a:endParaRPr lang="en-US" dirty="0"/>
          </a:p>
          <a:p>
            <a:pPr defTabSz="910940">
              <a:defRPr/>
            </a:pPr>
            <a:r>
              <a:rPr lang="en-US" dirty="0"/>
              <a:t>Building on their format, the revised CTE Model Curriculum Standards expands the research base used in writing the standards.  The additional research includes the Wisconsin Center of Educational Research Depth of Knowledge Levels, the Rigor/Relevance Framework from the International Center for Leadership in Education, and A Model of Learning Objectives based on </a:t>
            </a:r>
            <a:r>
              <a:rPr lang="en-US" i="1" dirty="0"/>
              <a:t>A Taxonomy for Learning, Teaching and Assessing: A Revision of Bloom’s Taxonomy of Educational Objectives</a:t>
            </a:r>
            <a:r>
              <a:rPr lang="en-US" dirty="0"/>
              <a:t> from the Iowa State University Center for Excellence in Learning and Teaching. </a:t>
            </a:r>
          </a:p>
          <a:p>
            <a:endParaRPr lang="en-US" dirty="0"/>
          </a:p>
        </p:txBody>
      </p:sp>
      <p:sp>
        <p:nvSpPr>
          <p:cNvPr id="4" name="Slide Number Placeholder 3"/>
          <p:cNvSpPr>
            <a:spLocks noGrp="1"/>
          </p:cNvSpPr>
          <p:nvPr>
            <p:ph type="sldNum" sz="quarter" idx="10"/>
          </p:nvPr>
        </p:nvSpPr>
        <p:spPr/>
        <p:txBody>
          <a:bodyPr/>
          <a:lstStyle/>
          <a:p>
            <a:fld id="{CECAC4AC-8DC4-41FC-AD3A-D0C983D6A03C}" type="slidenum">
              <a:rPr lang="en-US" smtClean="0"/>
              <a:t>11</a:t>
            </a:fld>
            <a:endParaRPr lang="en-US"/>
          </a:p>
        </p:txBody>
      </p:sp>
    </p:spTree>
    <p:extLst>
      <p:ext uri="{BB962C8B-B14F-4D97-AF65-F5344CB8AC3E}">
        <p14:creationId xmlns:p14="http://schemas.microsoft.com/office/powerpoint/2010/main" val="1235544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CAC4AC-8DC4-41FC-AD3A-D0C983D6A03C}" type="slidenum">
              <a:rPr lang="en-US" smtClean="0"/>
              <a:t>33</a:t>
            </a:fld>
            <a:endParaRPr lang="en-US"/>
          </a:p>
        </p:txBody>
      </p:sp>
    </p:spTree>
    <p:extLst>
      <p:ext uri="{BB962C8B-B14F-4D97-AF65-F5344CB8AC3E}">
        <p14:creationId xmlns:p14="http://schemas.microsoft.com/office/powerpoint/2010/main" val="3908353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CAC4AC-8DC4-41FC-AD3A-D0C983D6A03C}" type="slidenum">
              <a:rPr lang="en-US" smtClean="0"/>
              <a:t>34</a:t>
            </a:fld>
            <a:endParaRPr lang="en-US"/>
          </a:p>
        </p:txBody>
      </p:sp>
    </p:spTree>
    <p:extLst>
      <p:ext uri="{BB962C8B-B14F-4D97-AF65-F5344CB8AC3E}">
        <p14:creationId xmlns:p14="http://schemas.microsoft.com/office/powerpoint/2010/main" val="549826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b="1" smtClean="0">
                <a:latin typeface="Times New Roman" charset="0"/>
                <a:ea typeface="ＭＳ Ｐゴシック" charset="-128"/>
              </a:rPr>
              <a:t>Career Voyages </a:t>
            </a:r>
            <a:r>
              <a:rPr lang="en-US" smtClean="0">
                <a:latin typeface="Times New Roman" charset="0"/>
                <a:ea typeface="ＭＳ Ｐゴシック" charset="-128"/>
              </a:rPr>
              <a:t>– U.S. Departments of Education and Labor</a:t>
            </a:r>
            <a:r>
              <a:rPr lang="en-US" b="1" smtClean="0">
                <a:latin typeface="Times New Roman" charset="0"/>
                <a:ea typeface="ＭＳ Ｐゴシック" charset="-128"/>
              </a:rPr>
              <a:t> </a:t>
            </a:r>
            <a:endParaRPr lang="en-US" smtClean="0">
              <a:latin typeface="Times New Roman" charset="0"/>
              <a:ea typeface="ＭＳ Ｐゴシック" charset="-128"/>
            </a:endParaRPr>
          </a:p>
          <a:p>
            <a:pPr>
              <a:lnSpc>
                <a:spcPct val="80000"/>
              </a:lnSpc>
            </a:pPr>
            <a:r>
              <a:rPr lang="en-US" smtClean="0">
                <a:latin typeface="Times New Roman" charset="0"/>
                <a:ea typeface="ＭＳ Ｐゴシック" charset="-128"/>
              </a:rPr>
              <a:t>	www.careervoyages.gov/ </a:t>
            </a:r>
            <a:endParaRPr lang="en-US" b="1" smtClean="0">
              <a:latin typeface="Times New Roman" charset="0"/>
              <a:ea typeface="ＭＳ Ｐゴシック" charset="-128"/>
            </a:endParaRPr>
          </a:p>
          <a:p>
            <a:pPr>
              <a:lnSpc>
                <a:spcPct val="80000"/>
              </a:lnSpc>
            </a:pPr>
            <a:endParaRPr lang="en-US" sz="800" b="1" smtClean="0">
              <a:latin typeface="Times New Roman" charset="0"/>
              <a:ea typeface="ＭＳ Ｐゴシック" charset="-128"/>
            </a:endParaRPr>
          </a:p>
          <a:p>
            <a:pPr>
              <a:lnSpc>
                <a:spcPct val="80000"/>
              </a:lnSpc>
            </a:pPr>
            <a:r>
              <a:rPr lang="en-US" b="1" smtClean="0">
                <a:latin typeface="Times New Roman" charset="0"/>
                <a:ea typeface="ＭＳ Ｐゴシック" charset="-128"/>
              </a:rPr>
              <a:t>College Navigator </a:t>
            </a:r>
            <a:r>
              <a:rPr lang="en-US" smtClean="0">
                <a:latin typeface="Times New Roman" charset="0"/>
                <a:ea typeface="ＭＳ Ｐゴシック" charset="-128"/>
              </a:rPr>
              <a:t>- U.S. Department of Education</a:t>
            </a:r>
          </a:p>
          <a:p>
            <a:pPr>
              <a:lnSpc>
                <a:spcPct val="80000"/>
              </a:lnSpc>
            </a:pPr>
            <a:r>
              <a:rPr lang="en-US" smtClean="0">
                <a:latin typeface="Times New Roman" charset="0"/>
                <a:ea typeface="ＭＳ Ｐゴシック" charset="-128"/>
              </a:rPr>
              <a:t>	http://collegenavigator.ed.gov</a:t>
            </a:r>
          </a:p>
          <a:p>
            <a:pPr>
              <a:lnSpc>
                <a:spcPct val="80000"/>
              </a:lnSpc>
            </a:pPr>
            <a:endParaRPr lang="en-US" b="1" smtClean="0">
              <a:latin typeface="Times New Roman" charset="0"/>
              <a:ea typeface="ＭＳ Ｐゴシック" charset="-128"/>
            </a:endParaRPr>
          </a:p>
          <a:p>
            <a:pPr>
              <a:lnSpc>
                <a:spcPct val="80000"/>
              </a:lnSpc>
            </a:pPr>
            <a:r>
              <a:rPr lang="en-US" b="1" smtClean="0">
                <a:latin typeface="Times New Roman" charset="0"/>
                <a:ea typeface="ＭＳ Ｐゴシック" charset="-128"/>
              </a:rPr>
              <a:t>ASVAB – Career Exploration Program</a:t>
            </a:r>
            <a:r>
              <a:rPr lang="en-US" smtClean="0">
                <a:latin typeface="Times New Roman" charset="0"/>
                <a:ea typeface="ＭＳ Ｐゴシック" charset="-128"/>
              </a:rPr>
              <a:t> – Department of Defense</a:t>
            </a:r>
            <a:endParaRPr lang="en-US" b="1" smtClean="0">
              <a:latin typeface="Times New Roman" charset="0"/>
              <a:ea typeface="ＭＳ Ｐゴシック" charset="-128"/>
            </a:endParaRPr>
          </a:p>
          <a:p>
            <a:pPr>
              <a:lnSpc>
                <a:spcPct val="80000"/>
              </a:lnSpc>
            </a:pPr>
            <a:r>
              <a:rPr lang="en-US" b="1" smtClean="0">
                <a:latin typeface="Times New Roman" charset="0"/>
                <a:ea typeface="ＭＳ Ｐゴシック" charset="-128"/>
              </a:rPr>
              <a:t>	</a:t>
            </a:r>
            <a:r>
              <a:rPr lang="en-US" smtClean="0">
                <a:latin typeface="Times New Roman" charset="0"/>
                <a:ea typeface="ＭＳ Ｐゴシック" charset="-128"/>
              </a:rPr>
              <a:t>www.officialasvab.com </a:t>
            </a:r>
          </a:p>
          <a:p>
            <a:endParaRPr lang="en-US" smtClean="0">
              <a:latin typeface="Times New Roman" charset="0"/>
              <a:ea typeface="ＭＳ Ｐゴシック" charset="-128"/>
            </a:endParaRPr>
          </a:p>
        </p:txBody>
      </p:sp>
      <p:sp>
        <p:nvSpPr>
          <p:cNvPr id="409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rgbClr val="000054"/>
                </a:solidFill>
                <a:latin typeface="Arial" charset="0"/>
              </a:defRPr>
            </a:lvl1pPr>
            <a:lvl2pPr marL="742950" indent="-285750">
              <a:defRPr sz="1300">
                <a:solidFill>
                  <a:srgbClr val="000054"/>
                </a:solidFill>
                <a:latin typeface="Arial" charset="0"/>
              </a:defRPr>
            </a:lvl2pPr>
            <a:lvl3pPr marL="1143000" indent="-228600">
              <a:defRPr sz="1300">
                <a:solidFill>
                  <a:srgbClr val="000054"/>
                </a:solidFill>
                <a:latin typeface="Arial" charset="0"/>
              </a:defRPr>
            </a:lvl3pPr>
            <a:lvl4pPr marL="1600200" indent="-228600">
              <a:defRPr sz="1300">
                <a:solidFill>
                  <a:srgbClr val="000054"/>
                </a:solidFill>
                <a:latin typeface="Arial" charset="0"/>
              </a:defRPr>
            </a:lvl4pPr>
            <a:lvl5pPr marL="2057400" indent="-228600">
              <a:defRPr sz="1300">
                <a:solidFill>
                  <a:srgbClr val="000054"/>
                </a:solidFill>
                <a:latin typeface="Arial" charset="0"/>
              </a:defRPr>
            </a:lvl5pPr>
            <a:lvl6pPr marL="2514600" indent="-228600" eaLnBrk="0" fontAlgn="base" hangingPunct="0">
              <a:spcBef>
                <a:spcPct val="0"/>
              </a:spcBef>
              <a:spcAft>
                <a:spcPct val="0"/>
              </a:spcAft>
              <a:defRPr sz="1300">
                <a:solidFill>
                  <a:srgbClr val="000054"/>
                </a:solidFill>
                <a:latin typeface="Arial" charset="0"/>
              </a:defRPr>
            </a:lvl6pPr>
            <a:lvl7pPr marL="2971800" indent="-228600" eaLnBrk="0" fontAlgn="base" hangingPunct="0">
              <a:spcBef>
                <a:spcPct val="0"/>
              </a:spcBef>
              <a:spcAft>
                <a:spcPct val="0"/>
              </a:spcAft>
              <a:defRPr sz="1300">
                <a:solidFill>
                  <a:srgbClr val="000054"/>
                </a:solidFill>
                <a:latin typeface="Arial" charset="0"/>
              </a:defRPr>
            </a:lvl7pPr>
            <a:lvl8pPr marL="3429000" indent="-228600" eaLnBrk="0" fontAlgn="base" hangingPunct="0">
              <a:spcBef>
                <a:spcPct val="0"/>
              </a:spcBef>
              <a:spcAft>
                <a:spcPct val="0"/>
              </a:spcAft>
              <a:defRPr sz="1300">
                <a:solidFill>
                  <a:srgbClr val="000054"/>
                </a:solidFill>
                <a:latin typeface="Arial" charset="0"/>
              </a:defRPr>
            </a:lvl8pPr>
            <a:lvl9pPr marL="3886200" indent="-228600" eaLnBrk="0" fontAlgn="base" hangingPunct="0">
              <a:spcBef>
                <a:spcPct val="0"/>
              </a:spcBef>
              <a:spcAft>
                <a:spcPct val="0"/>
              </a:spcAft>
              <a:defRPr sz="1300">
                <a:solidFill>
                  <a:srgbClr val="000054"/>
                </a:solidFill>
                <a:latin typeface="Arial" charset="0"/>
              </a:defRPr>
            </a:lvl9pPr>
          </a:lstStyle>
          <a:p>
            <a:fld id="{449128A4-F8A9-4871-A9D7-92E627677A18}" type="slidenum">
              <a:rPr lang="en-US" sz="1200" smtClean="0">
                <a:solidFill>
                  <a:schemeClr val="tx1"/>
                </a:solidFill>
                <a:latin typeface="Comic Sans MS" charset="0"/>
                <a:ea typeface="ＭＳ Ｐゴシック" charset="-128"/>
              </a:rPr>
              <a:pPr/>
              <a:t>39</a:t>
            </a:fld>
            <a:endParaRPr lang="en-US" sz="1200" smtClean="0">
              <a:solidFill>
                <a:schemeClr val="tx1"/>
              </a:solidFill>
              <a:latin typeface="Comic Sans MS" charset="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this is a quick “reflection</a:t>
            </a:r>
            <a:r>
              <a:rPr lang="en-US" baseline="0" dirty="0" smtClean="0"/>
              <a:t> strategy”</a:t>
            </a:r>
            <a:endParaRPr lang="en-US" dirty="0"/>
          </a:p>
        </p:txBody>
      </p:sp>
      <p:sp>
        <p:nvSpPr>
          <p:cNvPr id="4" name="Slide Number Placeholder 3"/>
          <p:cNvSpPr>
            <a:spLocks noGrp="1"/>
          </p:cNvSpPr>
          <p:nvPr>
            <p:ph type="sldNum" sz="quarter" idx="10"/>
          </p:nvPr>
        </p:nvSpPr>
        <p:spPr/>
        <p:txBody>
          <a:bodyPr/>
          <a:lstStyle/>
          <a:p>
            <a:fld id="{AB4D27E0-222C-4849-9C1D-B74E4876FEE9}" type="slidenum">
              <a:rPr lang="en-US" smtClean="0"/>
              <a:t>42</a:t>
            </a:fld>
            <a:endParaRPr lang="en-US"/>
          </a:p>
        </p:txBody>
      </p:sp>
    </p:spTree>
    <p:extLst>
      <p:ext uri="{BB962C8B-B14F-4D97-AF65-F5344CB8AC3E}">
        <p14:creationId xmlns:p14="http://schemas.microsoft.com/office/powerpoint/2010/main" val="813640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496">
              <a:defRPr sz="1300">
                <a:solidFill>
                  <a:srgbClr val="000054"/>
                </a:solidFill>
                <a:latin typeface="Arial" pitchFamily="34" charset="0"/>
                <a:ea typeface="MS PGothic" pitchFamily="34" charset="-128"/>
              </a:defRPr>
            </a:lvl1pPr>
            <a:lvl2pPr marL="737077" indent="-283490" defTabSz="924496">
              <a:defRPr sz="1300">
                <a:solidFill>
                  <a:srgbClr val="000054"/>
                </a:solidFill>
                <a:latin typeface="Arial" pitchFamily="34" charset="0"/>
                <a:ea typeface="MS PGothic" pitchFamily="34" charset="-128"/>
              </a:defRPr>
            </a:lvl2pPr>
            <a:lvl3pPr marL="1133964" indent="-226793" defTabSz="924496">
              <a:defRPr sz="1300">
                <a:solidFill>
                  <a:srgbClr val="000054"/>
                </a:solidFill>
                <a:latin typeface="Arial" pitchFamily="34" charset="0"/>
                <a:ea typeface="MS PGothic" pitchFamily="34" charset="-128"/>
              </a:defRPr>
            </a:lvl3pPr>
            <a:lvl4pPr marL="1587549" indent="-226793" defTabSz="924496">
              <a:defRPr sz="1300">
                <a:solidFill>
                  <a:srgbClr val="000054"/>
                </a:solidFill>
                <a:latin typeface="Arial" pitchFamily="34" charset="0"/>
                <a:ea typeface="MS PGothic" pitchFamily="34" charset="-128"/>
              </a:defRPr>
            </a:lvl4pPr>
            <a:lvl5pPr marL="2041135" indent="-226793" defTabSz="924496">
              <a:defRPr sz="1300">
                <a:solidFill>
                  <a:srgbClr val="000054"/>
                </a:solidFill>
                <a:latin typeface="Arial" pitchFamily="34" charset="0"/>
                <a:ea typeface="MS PGothic" pitchFamily="34" charset="-128"/>
              </a:defRPr>
            </a:lvl5pPr>
            <a:lvl6pPr marL="2494720" indent="-226793" defTabSz="924496" eaLnBrk="0" fontAlgn="base" hangingPunct="0">
              <a:spcBef>
                <a:spcPct val="0"/>
              </a:spcBef>
              <a:spcAft>
                <a:spcPct val="0"/>
              </a:spcAft>
              <a:defRPr sz="1300">
                <a:solidFill>
                  <a:srgbClr val="000054"/>
                </a:solidFill>
                <a:latin typeface="Arial" pitchFamily="34" charset="0"/>
                <a:ea typeface="MS PGothic" pitchFamily="34" charset="-128"/>
              </a:defRPr>
            </a:lvl6pPr>
            <a:lvl7pPr marL="2948305" indent="-226793" defTabSz="924496" eaLnBrk="0" fontAlgn="base" hangingPunct="0">
              <a:spcBef>
                <a:spcPct val="0"/>
              </a:spcBef>
              <a:spcAft>
                <a:spcPct val="0"/>
              </a:spcAft>
              <a:defRPr sz="1300">
                <a:solidFill>
                  <a:srgbClr val="000054"/>
                </a:solidFill>
                <a:latin typeface="Arial" pitchFamily="34" charset="0"/>
                <a:ea typeface="MS PGothic" pitchFamily="34" charset="-128"/>
              </a:defRPr>
            </a:lvl7pPr>
            <a:lvl8pPr marL="3401892" indent="-226793" defTabSz="924496" eaLnBrk="0" fontAlgn="base" hangingPunct="0">
              <a:spcBef>
                <a:spcPct val="0"/>
              </a:spcBef>
              <a:spcAft>
                <a:spcPct val="0"/>
              </a:spcAft>
              <a:defRPr sz="1300">
                <a:solidFill>
                  <a:srgbClr val="000054"/>
                </a:solidFill>
                <a:latin typeface="Arial" pitchFamily="34" charset="0"/>
                <a:ea typeface="MS PGothic" pitchFamily="34" charset="-128"/>
              </a:defRPr>
            </a:lvl8pPr>
            <a:lvl9pPr marL="3855477" indent="-226793" defTabSz="924496" eaLnBrk="0" fontAlgn="base" hangingPunct="0">
              <a:spcBef>
                <a:spcPct val="0"/>
              </a:spcBef>
              <a:spcAft>
                <a:spcPct val="0"/>
              </a:spcAft>
              <a:defRPr sz="1300">
                <a:solidFill>
                  <a:srgbClr val="000054"/>
                </a:solidFill>
                <a:latin typeface="Arial" pitchFamily="34" charset="0"/>
                <a:ea typeface="MS PGothic" pitchFamily="34" charset="-128"/>
              </a:defRPr>
            </a:lvl9pPr>
          </a:lstStyle>
          <a:p>
            <a:fld id="{4358C821-5F22-43F0-8EA0-EC4098B608BD}" type="slidenum">
              <a:rPr lang="en-US" sz="1200"/>
              <a:pPr/>
              <a:t>44</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84" charset="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for audience</a:t>
            </a:r>
            <a:r>
              <a:rPr lang="en-US" baseline="0" dirty="0" smtClean="0"/>
              <a:t> participation….  Ask them why…</a:t>
            </a:r>
            <a:endParaRPr lang="en-US" dirty="0"/>
          </a:p>
        </p:txBody>
      </p:sp>
      <p:sp>
        <p:nvSpPr>
          <p:cNvPr id="4" name="Slide Number Placeholder 3"/>
          <p:cNvSpPr>
            <a:spLocks noGrp="1"/>
          </p:cNvSpPr>
          <p:nvPr>
            <p:ph type="sldNum" sz="quarter" idx="10"/>
          </p:nvPr>
        </p:nvSpPr>
        <p:spPr/>
        <p:txBody>
          <a:bodyPr/>
          <a:lstStyle/>
          <a:p>
            <a:fld id="{EBA0519B-7105-4EDC-940A-9297343DADA4}" type="slidenum">
              <a:rPr lang="en-US" smtClean="0"/>
              <a:pPr/>
              <a:t>12</a:t>
            </a:fld>
            <a:endParaRPr lang="en-US"/>
          </a:p>
        </p:txBody>
      </p:sp>
    </p:spTree>
    <p:extLst>
      <p:ext uri="{BB962C8B-B14F-4D97-AF65-F5344CB8AC3E}">
        <p14:creationId xmlns:p14="http://schemas.microsoft.com/office/powerpoint/2010/main" val="365867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r>
              <a:rPr lang="en-US" smtClean="0"/>
              <a:t>The Standards for Career Ready Practice are adapted from the National Common Career Technical Core; over 42 states were involved in the development of these practices. The twelve Standards for Career Ready Practice reflect the expectations from business and industry, labor, community, and education representatives from over 40 participating states and align with the CTE anchor standards. </a:t>
            </a:r>
          </a:p>
          <a:p>
            <a:endParaRPr lang="en-US" smtClean="0"/>
          </a:p>
          <a:p>
            <a:r>
              <a:rPr lang="en-US" smtClean="0"/>
              <a:t>These new Standards for Career Ready Practice were adopted for California and based on the “Career Ready Practices” adopted by the Common Career Technical (CCTC). The CCTC practices are posted at: http://www.careertech.org/</a:t>
            </a:r>
          </a:p>
          <a:p>
            <a:endParaRPr lang="en-US" smtClean="0"/>
          </a:p>
          <a:p>
            <a:r>
              <a:rPr lang="en-US" smtClean="0"/>
              <a:t>These were derived from the Secretary’s Commission on Achieving Necessary Skills (SCANS) Report first published in the 1990’s.</a:t>
            </a:r>
          </a:p>
          <a:p>
            <a:endParaRPr lang="en-US" smtClean="0"/>
          </a:p>
        </p:txBody>
      </p:sp>
      <p:sp>
        <p:nvSpPr>
          <p:cNvPr id="74756" name="Slide Number Placeholder 3"/>
          <p:cNvSpPr>
            <a:spLocks noGrp="1"/>
          </p:cNvSpPr>
          <p:nvPr>
            <p:ph type="sldNum" sz="quarter" idx="5"/>
          </p:nvPr>
        </p:nvSpPr>
        <p:spPr>
          <a:noFill/>
        </p:spPr>
        <p:txBody>
          <a:bodyPr/>
          <a:lstStyle>
            <a:lvl1pPr>
              <a:defRPr sz="1300">
                <a:solidFill>
                  <a:srgbClr val="000054"/>
                </a:solidFill>
                <a:latin typeface="Arial" charset="0"/>
              </a:defRPr>
            </a:lvl1pPr>
            <a:lvl2pPr marL="742935" indent="-285744">
              <a:defRPr sz="1300">
                <a:solidFill>
                  <a:srgbClr val="000054"/>
                </a:solidFill>
                <a:latin typeface="Arial" charset="0"/>
              </a:defRPr>
            </a:lvl2pPr>
            <a:lvl3pPr marL="1142977" indent="-228595">
              <a:defRPr sz="1300">
                <a:solidFill>
                  <a:srgbClr val="000054"/>
                </a:solidFill>
                <a:latin typeface="Arial" charset="0"/>
              </a:defRPr>
            </a:lvl3pPr>
            <a:lvl4pPr marL="1600168" indent="-228595">
              <a:defRPr sz="1300">
                <a:solidFill>
                  <a:srgbClr val="000054"/>
                </a:solidFill>
                <a:latin typeface="Arial" charset="0"/>
              </a:defRPr>
            </a:lvl4pPr>
            <a:lvl5pPr marL="2057359" indent="-228595">
              <a:defRPr sz="1300">
                <a:solidFill>
                  <a:srgbClr val="000054"/>
                </a:solidFill>
                <a:latin typeface="Arial" charset="0"/>
              </a:defRPr>
            </a:lvl5pPr>
            <a:lvl6pPr marL="2514550" indent="-228595" eaLnBrk="0" fontAlgn="base" hangingPunct="0">
              <a:spcBef>
                <a:spcPct val="0"/>
              </a:spcBef>
              <a:spcAft>
                <a:spcPct val="0"/>
              </a:spcAft>
              <a:defRPr sz="1300">
                <a:solidFill>
                  <a:srgbClr val="000054"/>
                </a:solidFill>
                <a:latin typeface="Arial" charset="0"/>
              </a:defRPr>
            </a:lvl6pPr>
            <a:lvl7pPr marL="2971740" indent="-228595" eaLnBrk="0" fontAlgn="base" hangingPunct="0">
              <a:spcBef>
                <a:spcPct val="0"/>
              </a:spcBef>
              <a:spcAft>
                <a:spcPct val="0"/>
              </a:spcAft>
              <a:defRPr sz="1300">
                <a:solidFill>
                  <a:srgbClr val="000054"/>
                </a:solidFill>
                <a:latin typeface="Arial" charset="0"/>
              </a:defRPr>
            </a:lvl7pPr>
            <a:lvl8pPr marL="3428932" indent="-228595" eaLnBrk="0" fontAlgn="base" hangingPunct="0">
              <a:spcBef>
                <a:spcPct val="0"/>
              </a:spcBef>
              <a:spcAft>
                <a:spcPct val="0"/>
              </a:spcAft>
              <a:defRPr sz="1300">
                <a:solidFill>
                  <a:srgbClr val="000054"/>
                </a:solidFill>
                <a:latin typeface="Arial" charset="0"/>
              </a:defRPr>
            </a:lvl8pPr>
            <a:lvl9pPr marL="3886122" indent="-228595" eaLnBrk="0" fontAlgn="base" hangingPunct="0">
              <a:spcBef>
                <a:spcPct val="0"/>
              </a:spcBef>
              <a:spcAft>
                <a:spcPct val="0"/>
              </a:spcAft>
              <a:defRPr sz="1300">
                <a:solidFill>
                  <a:srgbClr val="000054"/>
                </a:solidFill>
                <a:latin typeface="Arial" charset="0"/>
              </a:defRPr>
            </a:lvl9pPr>
          </a:lstStyle>
          <a:p>
            <a:fld id="{49E5EAC0-BEDA-4F6E-9E7B-00BEF7C2252B}" type="slidenum">
              <a:rPr lang="en-US" sz="1200"/>
              <a:pPr/>
              <a:t>13</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pPr defTabSz="920732"/>
            <a:endParaRPr lang="en-US" smtClean="0"/>
          </a:p>
          <a:p>
            <a:pPr defTabSz="920732"/>
            <a:r>
              <a:rPr lang="en-US" smtClean="0"/>
              <a:t>The Standards for Career Ready Practice can be integrated with a course or incorporated into several courses over multiple school years (grades seven through twelve). </a:t>
            </a:r>
            <a:r>
              <a:rPr lang="en-US" smtClean="0">
                <a:solidFill>
                  <a:srgbClr val="FF0000"/>
                </a:solidFill>
              </a:rPr>
              <a:t>The practices are expectations for all students, whether they are enrolled in a CTE program or following a more generalized course sequence. It is expected that all students who exit high school will be proficient in these practices.</a:t>
            </a:r>
          </a:p>
          <a:p>
            <a:pPr defTabSz="920732"/>
            <a:endParaRPr lang="en-US" smtClean="0"/>
          </a:p>
        </p:txBody>
      </p:sp>
      <p:sp>
        <p:nvSpPr>
          <p:cNvPr id="75780" name="Slide Number Placeholder 3"/>
          <p:cNvSpPr>
            <a:spLocks noGrp="1"/>
          </p:cNvSpPr>
          <p:nvPr>
            <p:ph type="sldNum" sz="quarter" idx="5"/>
          </p:nvPr>
        </p:nvSpPr>
        <p:spPr>
          <a:noFill/>
        </p:spPr>
        <p:txBody>
          <a:bodyPr/>
          <a:lstStyle>
            <a:lvl1pPr>
              <a:defRPr sz="1300">
                <a:solidFill>
                  <a:srgbClr val="000054"/>
                </a:solidFill>
                <a:latin typeface="Arial" charset="0"/>
              </a:defRPr>
            </a:lvl1pPr>
            <a:lvl2pPr marL="742935" indent="-285744">
              <a:defRPr sz="1300">
                <a:solidFill>
                  <a:srgbClr val="000054"/>
                </a:solidFill>
                <a:latin typeface="Arial" charset="0"/>
              </a:defRPr>
            </a:lvl2pPr>
            <a:lvl3pPr marL="1142977" indent="-228595">
              <a:defRPr sz="1300">
                <a:solidFill>
                  <a:srgbClr val="000054"/>
                </a:solidFill>
                <a:latin typeface="Arial" charset="0"/>
              </a:defRPr>
            </a:lvl3pPr>
            <a:lvl4pPr marL="1600168" indent="-228595">
              <a:defRPr sz="1300">
                <a:solidFill>
                  <a:srgbClr val="000054"/>
                </a:solidFill>
                <a:latin typeface="Arial" charset="0"/>
              </a:defRPr>
            </a:lvl4pPr>
            <a:lvl5pPr marL="2057359" indent="-228595">
              <a:defRPr sz="1300">
                <a:solidFill>
                  <a:srgbClr val="000054"/>
                </a:solidFill>
                <a:latin typeface="Arial" charset="0"/>
              </a:defRPr>
            </a:lvl5pPr>
            <a:lvl6pPr marL="2514550" indent="-228595" eaLnBrk="0" fontAlgn="base" hangingPunct="0">
              <a:spcBef>
                <a:spcPct val="0"/>
              </a:spcBef>
              <a:spcAft>
                <a:spcPct val="0"/>
              </a:spcAft>
              <a:defRPr sz="1300">
                <a:solidFill>
                  <a:srgbClr val="000054"/>
                </a:solidFill>
                <a:latin typeface="Arial" charset="0"/>
              </a:defRPr>
            </a:lvl6pPr>
            <a:lvl7pPr marL="2971740" indent="-228595" eaLnBrk="0" fontAlgn="base" hangingPunct="0">
              <a:spcBef>
                <a:spcPct val="0"/>
              </a:spcBef>
              <a:spcAft>
                <a:spcPct val="0"/>
              </a:spcAft>
              <a:defRPr sz="1300">
                <a:solidFill>
                  <a:srgbClr val="000054"/>
                </a:solidFill>
                <a:latin typeface="Arial" charset="0"/>
              </a:defRPr>
            </a:lvl7pPr>
            <a:lvl8pPr marL="3428932" indent="-228595" eaLnBrk="0" fontAlgn="base" hangingPunct="0">
              <a:spcBef>
                <a:spcPct val="0"/>
              </a:spcBef>
              <a:spcAft>
                <a:spcPct val="0"/>
              </a:spcAft>
              <a:defRPr sz="1300">
                <a:solidFill>
                  <a:srgbClr val="000054"/>
                </a:solidFill>
                <a:latin typeface="Arial" charset="0"/>
              </a:defRPr>
            </a:lvl8pPr>
            <a:lvl9pPr marL="3886122" indent="-228595" eaLnBrk="0" fontAlgn="base" hangingPunct="0">
              <a:spcBef>
                <a:spcPct val="0"/>
              </a:spcBef>
              <a:spcAft>
                <a:spcPct val="0"/>
              </a:spcAft>
              <a:defRPr sz="1300">
                <a:solidFill>
                  <a:srgbClr val="000054"/>
                </a:solidFill>
                <a:latin typeface="Arial" charset="0"/>
              </a:defRPr>
            </a:lvl9pPr>
          </a:lstStyle>
          <a:p>
            <a:fld id="{DEBE4426-FC40-4A6A-BC1E-4F74BFC9EC59}" type="slidenum">
              <a:rPr lang="en-US" sz="1200"/>
              <a:pPr/>
              <a:t>14</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Standards for Career Ready Practice </a:t>
            </a:r>
            <a:r>
              <a:rPr lang="en-US" dirty="0"/>
              <a:t> (much of this is addressed in the Common Core which was taken from the College and Career Readiness standards)</a:t>
            </a:r>
          </a:p>
          <a:p>
            <a:endParaRPr lang="en-US" u="sng" dirty="0"/>
          </a:p>
          <a:p>
            <a:r>
              <a:rPr lang="en-US" dirty="0"/>
              <a:t>The twelve Career Ready Practices reflect the expectations from business and industry, labor, community, and education representatives from over 40 participating states and align with the CTE anchor standards. </a:t>
            </a:r>
          </a:p>
          <a:p>
            <a:endParaRPr lang="en-US" dirty="0"/>
          </a:p>
          <a:p>
            <a:r>
              <a:rPr lang="en-US" dirty="0"/>
              <a:t>“Career Ready Practices describe the career-ready skills that educators should seek to develop in their students. These practices are </a:t>
            </a:r>
            <a:r>
              <a:rPr lang="en-US" b="1" dirty="0"/>
              <a:t>not exclusive to a Career Pathway, program of study, discipline or level of education</a:t>
            </a:r>
            <a:r>
              <a:rPr lang="en-US" dirty="0"/>
              <a:t>. Career Ready Practices can be taught and reinforced in all career exploration and preparation programs with increasingly higher levels of complexity and expectation as a student advances through a program of study.” (NASDCTEc Common Career Technical Core, 2012)</a:t>
            </a:r>
          </a:p>
          <a:p>
            <a:endParaRPr lang="en-US" dirty="0" smtClean="0"/>
          </a:p>
          <a:p>
            <a:pPr defTabSz="910500">
              <a:defRPr/>
            </a:pPr>
            <a:r>
              <a:rPr lang="en-US" dirty="0"/>
              <a:t>The career ready practices can be integrated in a course or incorporated into several courses over multiple school years. The practices are </a:t>
            </a:r>
            <a:r>
              <a:rPr lang="en-US" b="1" dirty="0"/>
              <a:t>expectations for all students whether enrolled in a CTE program or a more generalized academic course sequence</a:t>
            </a:r>
            <a:r>
              <a:rPr lang="en-US" dirty="0"/>
              <a:t>. It is expected that </a:t>
            </a:r>
            <a:r>
              <a:rPr lang="en-US" b="1" u="sng" dirty="0"/>
              <a:t>all students</a:t>
            </a:r>
            <a:r>
              <a:rPr lang="en-US" dirty="0"/>
              <a:t> upon exiting high school will be proficient in these practices.</a:t>
            </a:r>
          </a:p>
          <a:p>
            <a:endParaRPr lang="en-US" dirty="0" smtClean="0"/>
          </a:p>
          <a:p>
            <a:r>
              <a:rPr lang="en-US" dirty="0" smtClean="0"/>
              <a:t>CDE is working to integrate these Standards for Career Ready Practice into all CCSS documents in California. These</a:t>
            </a:r>
            <a:r>
              <a:rPr lang="en-US" baseline="0" dirty="0" smtClean="0"/>
              <a:t> are to be shared with academic teachers as well as CTE teachers.</a:t>
            </a:r>
            <a:endParaRPr lang="en-US" dirty="0" smtClean="0"/>
          </a:p>
          <a:p>
            <a:endParaRPr lang="en-US" dirty="0"/>
          </a:p>
        </p:txBody>
      </p:sp>
      <p:sp>
        <p:nvSpPr>
          <p:cNvPr id="4" name="Slide Number Placeholder 3"/>
          <p:cNvSpPr>
            <a:spLocks noGrp="1"/>
          </p:cNvSpPr>
          <p:nvPr>
            <p:ph type="sldNum" sz="quarter" idx="10"/>
          </p:nvPr>
        </p:nvSpPr>
        <p:spPr/>
        <p:txBody>
          <a:bodyPr/>
          <a:lstStyle/>
          <a:p>
            <a:fld id="{B38F8606-FA25-4559-83E9-301B338A69E8}"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263375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r>
              <a:rPr lang="en-US" smtClean="0"/>
              <a:t>Standards for Career Ready Practice: reference pages 11 &amp; 12 of the CTE Model Curriculum Standards Executive Summary.</a:t>
            </a:r>
          </a:p>
          <a:p>
            <a:endParaRPr lang="en-US" smtClean="0"/>
          </a:p>
          <a:p>
            <a:r>
              <a:rPr lang="en-US" smtClean="0"/>
              <a:t>Cue audience to pull out/ or pass out Handout module 1-#4: Standards for Career Ready Practice </a:t>
            </a:r>
          </a:p>
          <a:p>
            <a:endParaRPr lang="en-US" smtClean="0"/>
          </a:p>
          <a:p>
            <a:r>
              <a:rPr lang="en-US" smtClean="0"/>
              <a:t>These are for ALL students, not just CTE students!</a:t>
            </a:r>
          </a:p>
          <a:p>
            <a:endParaRPr lang="en-US" smtClean="0"/>
          </a:p>
          <a:p>
            <a:r>
              <a:rPr lang="en-US" smtClean="0"/>
              <a:t>This is the foundation that all students need to be ready for careers AND college. We will take a closer look at these in Module 2.</a:t>
            </a:r>
          </a:p>
        </p:txBody>
      </p:sp>
      <p:sp>
        <p:nvSpPr>
          <p:cNvPr id="76804" name="Slide Number Placeholder 3"/>
          <p:cNvSpPr>
            <a:spLocks noGrp="1"/>
          </p:cNvSpPr>
          <p:nvPr>
            <p:ph type="sldNum" sz="quarter" idx="5"/>
          </p:nvPr>
        </p:nvSpPr>
        <p:spPr>
          <a:noFill/>
        </p:spPr>
        <p:txBody>
          <a:bodyPr/>
          <a:lstStyle>
            <a:lvl1pPr>
              <a:defRPr sz="1300">
                <a:solidFill>
                  <a:srgbClr val="000054"/>
                </a:solidFill>
                <a:latin typeface="Arial" charset="0"/>
              </a:defRPr>
            </a:lvl1pPr>
            <a:lvl2pPr marL="742935" indent="-285744">
              <a:defRPr sz="1300">
                <a:solidFill>
                  <a:srgbClr val="000054"/>
                </a:solidFill>
                <a:latin typeface="Arial" charset="0"/>
              </a:defRPr>
            </a:lvl2pPr>
            <a:lvl3pPr marL="1142977" indent="-228595">
              <a:defRPr sz="1300">
                <a:solidFill>
                  <a:srgbClr val="000054"/>
                </a:solidFill>
                <a:latin typeface="Arial" charset="0"/>
              </a:defRPr>
            </a:lvl3pPr>
            <a:lvl4pPr marL="1600168" indent="-228595">
              <a:defRPr sz="1300">
                <a:solidFill>
                  <a:srgbClr val="000054"/>
                </a:solidFill>
                <a:latin typeface="Arial" charset="0"/>
              </a:defRPr>
            </a:lvl4pPr>
            <a:lvl5pPr marL="2057359" indent="-228595">
              <a:defRPr sz="1300">
                <a:solidFill>
                  <a:srgbClr val="000054"/>
                </a:solidFill>
                <a:latin typeface="Arial" charset="0"/>
              </a:defRPr>
            </a:lvl5pPr>
            <a:lvl6pPr marL="2514550" indent="-228595" eaLnBrk="0" fontAlgn="base" hangingPunct="0">
              <a:spcBef>
                <a:spcPct val="0"/>
              </a:spcBef>
              <a:spcAft>
                <a:spcPct val="0"/>
              </a:spcAft>
              <a:defRPr sz="1300">
                <a:solidFill>
                  <a:srgbClr val="000054"/>
                </a:solidFill>
                <a:latin typeface="Arial" charset="0"/>
              </a:defRPr>
            </a:lvl6pPr>
            <a:lvl7pPr marL="2971740" indent="-228595" eaLnBrk="0" fontAlgn="base" hangingPunct="0">
              <a:spcBef>
                <a:spcPct val="0"/>
              </a:spcBef>
              <a:spcAft>
                <a:spcPct val="0"/>
              </a:spcAft>
              <a:defRPr sz="1300">
                <a:solidFill>
                  <a:srgbClr val="000054"/>
                </a:solidFill>
                <a:latin typeface="Arial" charset="0"/>
              </a:defRPr>
            </a:lvl7pPr>
            <a:lvl8pPr marL="3428932" indent="-228595" eaLnBrk="0" fontAlgn="base" hangingPunct="0">
              <a:spcBef>
                <a:spcPct val="0"/>
              </a:spcBef>
              <a:spcAft>
                <a:spcPct val="0"/>
              </a:spcAft>
              <a:defRPr sz="1300">
                <a:solidFill>
                  <a:srgbClr val="000054"/>
                </a:solidFill>
                <a:latin typeface="Arial" charset="0"/>
              </a:defRPr>
            </a:lvl8pPr>
            <a:lvl9pPr marL="3886122" indent="-228595" eaLnBrk="0" fontAlgn="base" hangingPunct="0">
              <a:spcBef>
                <a:spcPct val="0"/>
              </a:spcBef>
              <a:spcAft>
                <a:spcPct val="0"/>
              </a:spcAft>
              <a:defRPr sz="1300">
                <a:solidFill>
                  <a:srgbClr val="000054"/>
                </a:solidFill>
                <a:latin typeface="Arial" charset="0"/>
              </a:defRPr>
            </a:lvl9pPr>
          </a:lstStyle>
          <a:p>
            <a:fld id="{02711E72-6219-407D-B723-E2F8B1BBA011}" type="slidenum">
              <a:rPr lang="en-US" sz="1200"/>
              <a:pPr/>
              <a:t>16</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p:spPr>
        <p:txBody>
          <a:bodyPr/>
          <a:lstStyle/>
          <a:p>
            <a:r>
              <a:rPr lang="en-US" smtClean="0"/>
              <a:t>They are adapted from the National Common Career Technical Core and funded by the National Association of State Directors of CTE Consortium; over 42 states were involved in the development of these practices.  This was a national effort to make certain ALL students get this information.  These are the updated version of the 21st SCANS skills.  Discuss these standards in depth.</a:t>
            </a:r>
          </a:p>
        </p:txBody>
      </p:sp>
      <p:sp>
        <p:nvSpPr>
          <p:cNvPr id="77828" name="Slide Number Placeholder 3"/>
          <p:cNvSpPr>
            <a:spLocks noGrp="1"/>
          </p:cNvSpPr>
          <p:nvPr>
            <p:ph type="sldNum" sz="quarter" idx="5"/>
          </p:nvPr>
        </p:nvSpPr>
        <p:spPr>
          <a:noFill/>
        </p:spPr>
        <p:txBody>
          <a:bodyPr/>
          <a:lstStyle>
            <a:lvl1pPr>
              <a:defRPr sz="1300">
                <a:solidFill>
                  <a:srgbClr val="000054"/>
                </a:solidFill>
                <a:latin typeface="Arial" charset="0"/>
              </a:defRPr>
            </a:lvl1pPr>
            <a:lvl2pPr marL="742935" indent="-285744">
              <a:defRPr sz="1300">
                <a:solidFill>
                  <a:srgbClr val="000054"/>
                </a:solidFill>
                <a:latin typeface="Arial" charset="0"/>
              </a:defRPr>
            </a:lvl2pPr>
            <a:lvl3pPr marL="1142977" indent="-228595">
              <a:defRPr sz="1300">
                <a:solidFill>
                  <a:srgbClr val="000054"/>
                </a:solidFill>
                <a:latin typeface="Arial" charset="0"/>
              </a:defRPr>
            </a:lvl3pPr>
            <a:lvl4pPr marL="1600168" indent="-228595">
              <a:defRPr sz="1300">
                <a:solidFill>
                  <a:srgbClr val="000054"/>
                </a:solidFill>
                <a:latin typeface="Arial" charset="0"/>
              </a:defRPr>
            </a:lvl4pPr>
            <a:lvl5pPr marL="2057359" indent="-228595">
              <a:defRPr sz="1300">
                <a:solidFill>
                  <a:srgbClr val="000054"/>
                </a:solidFill>
                <a:latin typeface="Arial" charset="0"/>
              </a:defRPr>
            </a:lvl5pPr>
            <a:lvl6pPr marL="2514550" indent="-228595" eaLnBrk="0" fontAlgn="base" hangingPunct="0">
              <a:spcBef>
                <a:spcPct val="0"/>
              </a:spcBef>
              <a:spcAft>
                <a:spcPct val="0"/>
              </a:spcAft>
              <a:defRPr sz="1300">
                <a:solidFill>
                  <a:srgbClr val="000054"/>
                </a:solidFill>
                <a:latin typeface="Arial" charset="0"/>
              </a:defRPr>
            </a:lvl6pPr>
            <a:lvl7pPr marL="2971740" indent="-228595" eaLnBrk="0" fontAlgn="base" hangingPunct="0">
              <a:spcBef>
                <a:spcPct val="0"/>
              </a:spcBef>
              <a:spcAft>
                <a:spcPct val="0"/>
              </a:spcAft>
              <a:defRPr sz="1300">
                <a:solidFill>
                  <a:srgbClr val="000054"/>
                </a:solidFill>
                <a:latin typeface="Arial" charset="0"/>
              </a:defRPr>
            </a:lvl7pPr>
            <a:lvl8pPr marL="3428932" indent="-228595" eaLnBrk="0" fontAlgn="base" hangingPunct="0">
              <a:spcBef>
                <a:spcPct val="0"/>
              </a:spcBef>
              <a:spcAft>
                <a:spcPct val="0"/>
              </a:spcAft>
              <a:defRPr sz="1300">
                <a:solidFill>
                  <a:srgbClr val="000054"/>
                </a:solidFill>
                <a:latin typeface="Arial" charset="0"/>
              </a:defRPr>
            </a:lvl8pPr>
            <a:lvl9pPr marL="3886122" indent="-228595" eaLnBrk="0" fontAlgn="base" hangingPunct="0">
              <a:spcBef>
                <a:spcPct val="0"/>
              </a:spcBef>
              <a:spcAft>
                <a:spcPct val="0"/>
              </a:spcAft>
              <a:defRPr sz="1300">
                <a:solidFill>
                  <a:srgbClr val="000054"/>
                </a:solidFill>
                <a:latin typeface="Arial" charset="0"/>
              </a:defRPr>
            </a:lvl9pPr>
          </a:lstStyle>
          <a:p>
            <a:fld id="{80B862E7-2F31-4F83-B814-C3643BF1E519}" type="slidenum">
              <a:rPr lang="en-US" sz="1200"/>
              <a:pPr/>
              <a:t>17</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Standards for Career Ready Practice are adapted from the National Common Career Technical Core; over 42 states were involved in the development of these practices. The twelve Standards for Career Ready Practice reflect the expectations from business and industry, labor, community, and education representatives from over 40 participating states and align with the CTE anchor standards. </a:t>
            </a:r>
          </a:p>
          <a:p>
            <a:pPr defTabSz="900593">
              <a:defRPr/>
            </a:pPr>
            <a:endParaRPr lang="en-US" dirty="0" smtClean="0"/>
          </a:p>
          <a:p>
            <a:pPr defTabSz="900593">
              <a:defRPr/>
            </a:pPr>
            <a:r>
              <a:rPr lang="en-US" dirty="0" smtClean="0"/>
              <a:t>They can be integrated with a course or incorporated into several courses over multiple school years (grades seven through twelve). The practices are expectations for all students, whether they are enrolled in a CTE program or following a more generalized course sequence. It is expected that all students who exit high school will be proficient in these practices.</a:t>
            </a:r>
          </a:p>
          <a:p>
            <a:endParaRPr lang="en-US" dirty="0" smtClean="0"/>
          </a:p>
          <a:p>
            <a:r>
              <a:rPr lang="en-US" baseline="0" dirty="0" smtClean="0"/>
              <a:t>These new Standards for Career Ready Practice were adopted for California and based on the “Career Ready Practices” adopted by the Common Career Technical Core (CCTC). The CCTC practices are posted at: http://www.careertech.org/</a:t>
            </a:r>
          </a:p>
          <a:p>
            <a:r>
              <a:rPr lang="en-US" baseline="0" dirty="0" smtClean="0"/>
              <a:t>These were derived from the Secretary’s Commission on Achieving Necessary Skills (SCANS) Report first published in the 1990’s.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ECAC4AC-8DC4-41FC-AD3A-D0C983D6A03C}" type="slidenum">
              <a:rPr lang="en-US" smtClean="0"/>
              <a:t>18</a:t>
            </a:fld>
            <a:endParaRPr lang="en-US"/>
          </a:p>
        </p:txBody>
      </p:sp>
    </p:spTree>
    <p:extLst>
      <p:ext uri="{BB962C8B-B14F-4D97-AF65-F5344CB8AC3E}">
        <p14:creationId xmlns:p14="http://schemas.microsoft.com/office/powerpoint/2010/main" val="337106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2" name="Group 12"/>
          <p:cNvGrpSpPr>
            <a:grpSpLocks/>
          </p:cNvGrpSpPr>
          <p:nvPr/>
        </p:nvGrpSpPr>
        <p:grpSpPr bwMode="auto">
          <a:xfrm>
            <a:off x="-23813" y="-28575"/>
            <a:ext cx="9144001" cy="6858000"/>
            <a:chOff x="15" y="-18"/>
            <a:chExt cx="5760" cy="4320"/>
          </a:xfrm>
        </p:grpSpPr>
        <p:sp>
          <p:nvSpPr>
            <p:cNvPr id="3" name="Rectangle 13"/>
            <p:cNvSpPr>
              <a:spLocks noChangeArrowheads="1"/>
            </p:cNvSpPr>
            <p:nvPr/>
          </p:nvSpPr>
          <p:spPr bwMode="auto">
            <a:xfrm>
              <a:off x="15" y="-18"/>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chemeClr val="tx1"/>
                </a:solidFill>
              </a:endParaRPr>
            </a:p>
          </p:txBody>
        </p:sp>
        <p:pic>
          <p:nvPicPr>
            <p:cNvPr id="4" name="Picture 16" descr="Color-ppt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 y="3798"/>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17"/>
          <p:cNvSpPr>
            <a:spLocks noChangeArrowheads="1"/>
          </p:cNvSpPr>
          <p:nvPr/>
        </p:nvSpPr>
        <p:spPr bwMode="auto">
          <a:xfrm>
            <a:off x="914400" y="6143625"/>
            <a:ext cx="3810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800"/>
              </a:spcBef>
            </a:pPr>
            <a:r>
              <a:rPr lang="en-US" sz="1100" b="1">
                <a:solidFill>
                  <a:srgbClr val="070C51"/>
                </a:solidFill>
              </a:rPr>
              <a:t>CALIFORNIA DEPARTMENT OF EDUCATION</a:t>
            </a:r>
            <a:br>
              <a:rPr lang="en-US" sz="1100" b="1">
                <a:solidFill>
                  <a:srgbClr val="070C51"/>
                </a:solidFill>
              </a:rPr>
            </a:br>
            <a:r>
              <a:rPr lang="en-US" sz="1100">
                <a:solidFill>
                  <a:srgbClr val="070C51"/>
                </a:solidFill>
              </a:rPr>
              <a:t>Tom Torlakson, State Superintendent of Public Instruction</a:t>
            </a:r>
            <a:endParaRPr lang="en-US" sz="1200" b="1">
              <a:solidFill>
                <a:schemeClr val="tx2"/>
              </a:solidFill>
            </a:endParaRP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694906" y="-3790366"/>
            <a:ext cx="1677988" cy="92202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671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736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07102D7-5706-B14B-AB56-0D048B2548FA}" type="slidenum">
              <a:rPr lang="en-US"/>
              <a:pPr>
                <a:defRPr/>
              </a:pPr>
              <a:t>‹#›</a:t>
            </a:fld>
            <a:endParaRPr lang="en-US"/>
          </a:p>
        </p:txBody>
      </p:sp>
    </p:spTree>
    <p:extLst>
      <p:ext uri="{BB962C8B-B14F-4D97-AF65-F5344CB8AC3E}">
        <p14:creationId xmlns:p14="http://schemas.microsoft.com/office/powerpoint/2010/main" val="308330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A4EB33A-AC19-6D43-9B32-1777A4DA129D}" type="slidenum">
              <a:rPr lang="en-US"/>
              <a:pPr>
                <a:defRPr/>
              </a:pPr>
              <a:t>‹#›</a:t>
            </a:fld>
            <a:endParaRPr lang="en-US"/>
          </a:p>
        </p:txBody>
      </p:sp>
    </p:spTree>
    <p:extLst>
      <p:ext uri="{BB962C8B-B14F-4D97-AF65-F5344CB8AC3E}">
        <p14:creationId xmlns:p14="http://schemas.microsoft.com/office/powerpoint/2010/main" val="8458751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B0DD5E0-35DE-A34C-A8B5-958E0B8428B4}" type="slidenum">
              <a:rPr lang="en-US"/>
              <a:pPr>
                <a:defRPr/>
              </a:pPr>
              <a:t>‹#›</a:t>
            </a:fld>
            <a:endParaRPr lang="en-US"/>
          </a:p>
        </p:txBody>
      </p:sp>
    </p:spTree>
    <p:extLst>
      <p:ext uri="{BB962C8B-B14F-4D97-AF65-F5344CB8AC3E}">
        <p14:creationId xmlns:p14="http://schemas.microsoft.com/office/powerpoint/2010/main" val="9114705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595A6E0-2476-9041-AF1C-E6469A562BCB}" type="slidenum">
              <a:rPr lang="en-US"/>
              <a:pPr>
                <a:defRPr/>
              </a:pPr>
              <a:t>‹#›</a:t>
            </a:fld>
            <a:endParaRPr lang="en-US"/>
          </a:p>
        </p:txBody>
      </p:sp>
    </p:spTree>
    <p:extLst>
      <p:ext uri="{BB962C8B-B14F-4D97-AF65-F5344CB8AC3E}">
        <p14:creationId xmlns:p14="http://schemas.microsoft.com/office/powerpoint/2010/main" val="18772480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6529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12"/>
          <p:cNvGrpSpPr>
            <a:grpSpLocks/>
          </p:cNvGrpSpPr>
          <p:nvPr/>
        </p:nvGrpSpPr>
        <p:grpSpPr bwMode="auto">
          <a:xfrm>
            <a:off x="0" y="0"/>
            <a:ext cx="9144000" cy="6858000"/>
            <a:chOff x="0" y="0"/>
            <a:chExt cx="5760" cy="4320"/>
          </a:xfrm>
        </p:grpSpPr>
        <p:sp>
          <p:nvSpPr>
            <p:cNvPr id="4" name="Rectangle 13"/>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chemeClr val="tx1"/>
                </a:solidFill>
              </a:endParaRPr>
            </a:p>
          </p:txBody>
        </p:sp>
        <p:sp>
          <p:nvSpPr>
            <p:cNvPr id="5" name="Rectangle 14"/>
            <p:cNvSpPr>
              <a:spLocks noChangeArrowheads="1"/>
            </p:cNvSpPr>
            <p:nvPr/>
          </p:nvSpPr>
          <p:spPr bwMode="auto">
            <a:xfrm>
              <a:off x="1248" y="1392"/>
              <a:ext cx="4512" cy="96"/>
            </a:xfrm>
            <a:prstGeom prst="rect">
              <a:avLst/>
            </a:prstGeom>
            <a:gradFill rotWithShape="0">
              <a:gsLst>
                <a:gs pos="0">
                  <a:srgbClr val="F17157"/>
                </a:gs>
                <a:gs pos="100000">
                  <a:srgbClr val="FAD0C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15"/>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7" name="Picture 16" descr="Color-ppt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7"/>
          <p:cNvSpPr>
            <a:spLocks noChangeArrowheads="1"/>
          </p:cNvSpPr>
          <p:nvPr/>
        </p:nvSpPr>
        <p:spPr bwMode="auto">
          <a:xfrm>
            <a:off x="1905000" y="6096000"/>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800"/>
              </a:spcBef>
            </a:pPr>
            <a:r>
              <a:rPr lang="en-US" sz="1100" b="1">
                <a:solidFill>
                  <a:srgbClr val="070C51"/>
                </a:solidFill>
              </a:rPr>
              <a:t>CALIFORNIA DEPARTMENT OF EDUCATION</a:t>
            </a:r>
            <a:br>
              <a:rPr lang="en-US" sz="1100" b="1">
                <a:solidFill>
                  <a:srgbClr val="070C51"/>
                </a:solidFill>
              </a:rPr>
            </a:br>
            <a:r>
              <a:rPr lang="en-US" sz="1100">
                <a:solidFill>
                  <a:srgbClr val="070C51"/>
                </a:solidFill>
              </a:rPr>
              <a:t>Tom Torlakson, State Superintendent of Public Instruction</a:t>
            </a:r>
            <a:endParaRPr lang="en-US" sz="1200" b="1">
              <a:solidFill>
                <a:schemeClr val="tx2"/>
              </a:solidFill>
            </a:endParaRPr>
          </a:p>
        </p:txBody>
      </p:sp>
      <p:sp>
        <p:nvSpPr>
          <p:cNvPr id="25607" name="Rectangle 7"/>
          <p:cNvSpPr>
            <a:spLocks noGrp="1" noChangeArrowheads="1"/>
          </p:cNvSpPr>
          <p:nvPr>
            <p:ph type="ctrTitle"/>
          </p:nvPr>
        </p:nvSpPr>
        <p:spPr>
          <a:xfrm>
            <a:off x="1981200" y="2760663"/>
            <a:ext cx="6781800" cy="2420937"/>
          </a:xfrm>
        </p:spPr>
        <p:txBody>
          <a:bodyPr/>
          <a:lstStyle>
            <a:lvl1pPr>
              <a:defRPr/>
            </a:lvl1pPr>
          </a:lstStyle>
          <a:p>
            <a:pPr lvl="0"/>
            <a:r>
              <a:rPr lang="en-US" noProof="0" smtClean="0"/>
              <a:t>Click to edit Master title style</a:t>
            </a:r>
          </a:p>
        </p:txBody>
      </p:sp>
    </p:spTree>
    <p:extLst>
      <p:ext uri="{BB962C8B-B14F-4D97-AF65-F5344CB8AC3E}">
        <p14:creationId xmlns:p14="http://schemas.microsoft.com/office/powerpoint/2010/main" val="979064305"/>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14845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33995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51422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316914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72842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367587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81407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376024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20438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60811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89195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457200" y="1447800"/>
            <a:ext cx="8229600" cy="4678363"/>
          </a:xfr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8"/>
          <p:cNvSpPr>
            <a:spLocks noGrp="1"/>
          </p:cNvSpPr>
          <p:nvPr>
            <p:ph type="title"/>
          </p:nvPr>
        </p:nvSpPr>
        <p:spPr>
          <a:xfrm>
            <a:off x="457200" y="120549"/>
            <a:ext cx="7010400" cy="1197214"/>
          </a:xfrm>
          <a:prstGeom prst="rect">
            <a:avLst/>
          </a:prstGeom>
        </p:spPr>
        <p:txBody>
          <a:bodyPr anchor="b" anchorCtr="0">
            <a:normAutofit/>
          </a:bodyPr>
          <a:lstStyle>
            <a:lvl1pPr>
              <a:defRPr>
                <a:solidFill>
                  <a:schemeClr val="tx2">
                    <a:lumMod val="75000"/>
                  </a:schemeClr>
                </a:solidFill>
              </a:defRPr>
            </a:lvl1pPr>
          </a:lstStyle>
          <a:p>
            <a:pPr algn="l"/>
            <a:r>
              <a:rPr lang="en-US" dirty="0" smtClean="0"/>
              <a:t>Click to edit Master title style</a:t>
            </a:r>
            <a:endParaRPr lang="en-US" dirty="0"/>
          </a:p>
        </p:txBody>
      </p:sp>
      <p:pic>
        <p:nvPicPr>
          <p:cNvPr id="12" name="Picture 11" descr="SBCSS_T_c_0908.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4185" y="45328"/>
            <a:ext cx="1031484" cy="1137472"/>
          </a:xfrm>
          <a:prstGeom prst="rect">
            <a:avLst/>
          </a:prstGeom>
        </p:spPr>
      </p:pic>
      <p:sp>
        <p:nvSpPr>
          <p:cNvPr id="13" name="TextBox 12"/>
          <p:cNvSpPr txBox="1"/>
          <p:nvPr userDrawn="1"/>
        </p:nvSpPr>
        <p:spPr>
          <a:xfrm>
            <a:off x="7565226" y="1143000"/>
            <a:ext cx="1172116" cy="192360"/>
          </a:xfrm>
          <a:prstGeom prst="rect">
            <a:avLst/>
          </a:prstGeom>
          <a:noFill/>
        </p:spPr>
        <p:txBody>
          <a:bodyPr wrap="none" rtlCol="0">
            <a:spAutoFit/>
          </a:bodyPr>
          <a:lstStyle/>
          <a:p>
            <a:r>
              <a:rPr lang="en-US" sz="650" b="1" dirty="0" smtClean="0">
                <a:solidFill>
                  <a:schemeClr val="tx2">
                    <a:lumMod val="75000"/>
                  </a:schemeClr>
                </a:solidFill>
              </a:rPr>
              <a:t>Education Support Services</a:t>
            </a:r>
            <a:endParaRPr lang="en-US" sz="650" b="1" dirty="0">
              <a:solidFill>
                <a:schemeClr val="tx2">
                  <a:lumMod val="75000"/>
                </a:schemeClr>
              </a:solidFill>
            </a:endParaRPr>
          </a:p>
        </p:txBody>
      </p:sp>
    </p:spTree>
    <p:extLst>
      <p:ext uri="{BB962C8B-B14F-4D97-AF65-F5344CB8AC3E}">
        <p14:creationId xmlns:p14="http://schemas.microsoft.com/office/powerpoint/2010/main" val="54804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a:xfrm>
            <a:off x="304800" y="6026406"/>
            <a:ext cx="609600" cy="587119"/>
          </a:xfrm>
        </p:spPr>
        <p:txBody>
          <a:bodyPr/>
          <a:lstStyle>
            <a:lvl1pPr>
              <a:defRPr>
                <a:solidFill>
                  <a:srgbClr val="FFFFFF"/>
                </a:solidFill>
              </a:defRPr>
            </a:lvl1pPr>
            <a:extLst/>
          </a:lstStyle>
          <a:p>
            <a:fld id="{D9098022-8651-4217-98EB-8C2D7ABB5A0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79525" y="685800"/>
            <a:ext cx="70866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79525" y="1600200"/>
            <a:ext cx="5257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79525" y="3938588"/>
            <a:ext cx="5257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21"/>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17"/>
          <p:cNvSpPr>
            <a:spLocks noGrp="1"/>
          </p:cNvSpPr>
          <p:nvPr>
            <p:ph type="sldNum" sz="quarter" idx="12"/>
          </p:nvPr>
        </p:nvSpPr>
        <p:spPr/>
        <p:txBody>
          <a:bodyPr/>
          <a:lstStyle>
            <a:lvl1pPr>
              <a:defRPr/>
            </a:lvl1pPr>
          </a:lstStyle>
          <a:p>
            <a:fld id="{1C6D4E06-84C7-4852-9944-6ECA8DA3EDB6}"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761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92896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457200" y="1447800"/>
            <a:ext cx="8229600" cy="4678363"/>
          </a:xfr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8"/>
          <p:cNvSpPr>
            <a:spLocks noGrp="1"/>
          </p:cNvSpPr>
          <p:nvPr>
            <p:ph type="title"/>
          </p:nvPr>
        </p:nvSpPr>
        <p:spPr>
          <a:xfrm>
            <a:off x="457200" y="120549"/>
            <a:ext cx="7010400" cy="1197214"/>
          </a:xfrm>
          <a:prstGeom prst="rect">
            <a:avLst/>
          </a:prstGeom>
        </p:spPr>
        <p:txBody>
          <a:bodyPr anchor="b" anchorCtr="0">
            <a:normAutofit/>
          </a:bodyPr>
          <a:lstStyle>
            <a:lvl1pPr>
              <a:defRPr>
                <a:solidFill>
                  <a:schemeClr val="tx2">
                    <a:lumMod val="75000"/>
                  </a:schemeClr>
                </a:solidFill>
              </a:defRPr>
            </a:lvl1pPr>
          </a:lstStyle>
          <a:p>
            <a:pPr algn="l"/>
            <a:r>
              <a:rPr lang="en-US" dirty="0" smtClean="0"/>
              <a:t>Click to edit Master title style</a:t>
            </a:r>
            <a:endParaRPr lang="en-US" dirty="0"/>
          </a:p>
        </p:txBody>
      </p:sp>
      <p:pic>
        <p:nvPicPr>
          <p:cNvPr id="12" name="Picture 11" descr="SBCSS_T_c_0908.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4185" y="45328"/>
            <a:ext cx="1031484" cy="1137472"/>
          </a:xfrm>
          <a:prstGeom prst="rect">
            <a:avLst/>
          </a:prstGeom>
        </p:spPr>
      </p:pic>
      <p:sp>
        <p:nvSpPr>
          <p:cNvPr id="13" name="TextBox 12"/>
          <p:cNvSpPr txBox="1"/>
          <p:nvPr userDrawn="1"/>
        </p:nvSpPr>
        <p:spPr>
          <a:xfrm>
            <a:off x="7565226" y="1143000"/>
            <a:ext cx="1172116" cy="192360"/>
          </a:xfrm>
          <a:prstGeom prst="rect">
            <a:avLst/>
          </a:prstGeom>
          <a:noFill/>
        </p:spPr>
        <p:txBody>
          <a:bodyPr wrap="none" rtlCol="0">
            <a:spAutoFit/>
          </a:bodyPr>
          <a:lstStyle/>
          <a:p>
            <a:r>
              <a:rPr lang="en-US" sz="650" b="1" dirty="0" smtClean="0">
                <a:solidFill>
                  <a:schemeClr val="tx2">
                    <a:lumMod val="75000"/>
                  </a:schemeClr>
                </a:solidFill>
              </a:rPr>
              <a:t>Education Support Services</a:t>
            </a:r>
            <a:endParaRPr lang="en-US" sz="650" b="1" dirty="0">
              <a:solidFill>
                <a:schemeClr val="tx2">
                  <a:lumMod val="75000"/>
                </a:schemeClr>
              </a:solidFill>
            </a:endParaRPr>
          </a:p>
        </p:txBody>
      </p:sp>
    </p:spTree>
    <p:extLst>
      <p:ext uri="{BB962C8B-B14F-4D97-AF65-F5344CB8AC3E}">
        <p14:creationId xmlns:p14="http://schemas.microsoft.com/office/powerpoint/2010/main" val="54804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48798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552212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74272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09116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4137989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5654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809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69021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2782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8007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a:xfrm>
            <a:off x="304800" y="6026406"/>
            <a:ext cx="609600" cy="587119"/>
          </a:xfrm>
        </p:spPr>
        <p:txBody>
          <a:bodyPr/>
          <a:lstStyle>
            <a:lvl1pPr>
              <a:defRPr>
                <a:solidFill>
                  <a:srgbClr val="FFFFFF"/>
                </a:solidFill>
              </a:defRPr>
            </a:lvl1pPr>
            <a:extLst/>
          </a:lstStyle>
          <a:p>
            <a:fld id="{D9098022-8651-4217-98EB-8C2D7ABB5A0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6280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394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219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0807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268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183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509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81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20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62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79525" y="685800"/>
            <a:ext cx="70866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79525" y="1600200"/>
            <a:ext cx="5257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79525" y="3938588"/>
            <a:ext cx="5257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21"/>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17"/>
          <p:cNvSpPr>
            <a:spLocks noGrp="1"/>
          </p:cNvSpPr>
          <p:nvPr>
            <p:ph type="sldNum" sz="quarter" idx="12"/>
          </p:nvPr>
        </p:nvSpPr>
        <p:spPr/>
        <p:txBody>
          <a:bodyPr/>
          <a:lstStyle>
            <a:lvl1pPr>
              <a:defRPr/>
            </a:lvl1pPr>
          </a:lstStyle>
          <a:p>
            <a:fld id="{1C6D4E06-84C7-4852-9944-6ECA8DA3EDB6}"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761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3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033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457200" y="1447800"/>
            <a:ext cx="8229600" cy="4678363"/>
          </a:xfr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Date Placeholder 7"/>
          <p:cNvSpPr>
            <a:spLocks noGrp="1"/>
          </p:cNvSpPr>
          <p:nvPr>
            <p:ph type="dt" sz="half" idx="10"/>
          </p:nvPr>
        </p:nvSpPr>
        <p:spPr>
          <a:xfrm>
            <a:off x="6727032" y="6407944"/>
            <a:ext cx="1920240" cy="365760"/>
          </a:xfrm>
          <a:prstGeom prst="rect">
            <a:avLst/>
          </a:prstGeom>
        </p:spPr>
        <p:txBody>
          <a:bodyPr/>
          <a:lstStyle/>
          <a:p>
            <a:endParaRPr lang="en-US"/>
          </a:p>
        </p:txBody>
      </p:sp>
      <p:sp>
        <p:nvSpPr>
          <p:cNvPr id="9" name="Slide Number Placeholder 8"/>
          <p:cNvSpPr>
            <a:spLocks noGrp="1"/>
          </p:cNvSpPr>
          <p:nvPr>
            <p:ph type="sldNum" sz="quarter" idx="11"/>
          </p:nvPr>
        </p:nvSpPr>
        <p:spPr>
          <a:xfrm>
            <a:off x="8647272" y="6407944"/>
            <a:ext cx="365760" cy="365125"/>
          </a:xfrm>
          <a:prstGeom prst="rect">
            <a:avLst/>
          </a:prstGeom>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a:xfrm>
            <a:off x="4380072" y="6407944"/>
            <a:ext cx="2350681" cy="365125"/>
          </a:xfrm>
          <a:prstGeom prst="rect">
            <a:avLst/>
          </a:prstGeom>
        </p:spPr>
        <p:txBody>
          <a:bodyPr/>
          <a:lstStyle/>
          <a:p>
            <a:endParaRPr lang="en-US"/>
          </a:p>
        </p:txBody>
      </p:sp>
      <p:sp>
        <p:nvSpPr>
          <p:cNvPr id="11" name="Title 8"/>
          <p:cNvSpPr>
            <a:spLocks noGrp="1"/>
          </p:cNvSpPr>
          <p:nvPr>
            <p:ph type="title"/>
          </p:nvPr>
        </p:nvSpPr>
        <p:spPr>
          <a:xfrm>
            <a:off x="457200" y="120549"/>
            <a:ext cx="7010400" cy="1197214"/>
          </a:xfrm>
          <a:prstGeom prst="rect">
            <a:avLst/>
          </a:prstGeom>
        </p:spPr>
        <p:txBody>
          <a:bodyPr anchor="b" anchorCtr="0">
            <a:normAutofit/>
          </a:bodyPr>
          <a:lstStyle>
            <a:lvl1pPr>
              <a:defRPr>
                <a:solidFill>
                  <a:schemeClr val="tx2">
                    <a:lumMod val="75000"/>
                  </a:schemeClr>
                </a:solidFill>
              </a:defRPr>
            </a:lvl1pPr>
          </a:lstStyle>
          <a:p>
            <a:pPr algn="l"/>
            <a:r>
              <a:rPr lang="en-US" dirty="0" smtClean="0"/>
              <a:t>Click to edit Master title style</a:t>
            </a:r>
            <a:endParaRPr lang="en-US" dirty="0"/>
          </a:p>
        </p:txBody>
      </p:sp>
      <p:pic>
        <p:nvPicPr>
          <p:cNvPr id="12" name="Picture 11" descr="SBCSS_T_c_0908.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4185" y="45328"/>
            <a:ext cx="1031484" cy="1137472"/>
          </a:xfrm>
          <a:prstGeom prst="rect">
            <a:avLst/>
          </a:prstGeom>
        </p:spPr>
      </p:pic>
      <p:sp>
        <p:nvSpPr>
          <p:cNvPr id="13" name="TextBox 12"/>
          <p:cNvSpPr txBox="1"/>
          <p:nvPr userDrawn="1"/>
        </p:nvSpPr>
        <p:spPr>
          <a:xfrm>
            <a:off x="7565226" y="1143000"/>
            <a:ext cx="1172116" cy="192360"/>
          </a:xfrm>
          <a:prstGeom prst="rect">
            <a:avLst/>
          </a:prstGeom>
          <a:noFill/>
        </p:spPr>
        <p:txBody>
          <a:bodyPr wrap="none" rtlCol="0">
            <a:spAutoFit/>
          </a:bodyPr>
          <a:lstStyle/>
          <a:p>
            <a:r>
              <a:rPr lang="en-US" sz="650" b="1" dirty="0" smtClean="0">
                <a:solidFill>
                  <a:schemeClr val="tx2">
                    <a:lumMod val="75000"/>
                  </a:schemeClr>
                </a:solidFill>
              </a:rPr>
              <a:t>Education Support Services</a:t>
            </a:r>
            <a:endParaRPr lang="en-US" sz="650" b="1" dirty="0">
              <a:solidFill>
                <a:schemeClr val="tx2">
                  <a:lumMod val="75000"/>
                </a:schemeClr>
              </a:solidFill>
            </a:endParaRPr>
          </a:p>
        </p:txBody>
      </p:sp>
    </p:spTree>
    <p:extLst>
      <p:ext uri="{BB962C8B-B14F-4D97-AF65-F5344CB8AC3E}">
        <p14:creationId xmlns:p14="http://schemas.microsoft.com/office/powerpoint/2010/main" val="54804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79525" y="685800"/>
            <a:ext cx="70866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79525" y="1600200"/>
            <a:ext cx="5257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79525" y="3938588"/>
            <a:ext cx="5257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a:xfrm>
            <a:off x="6727032" y="6407944"/>
            <a:ext cx="1920240" cy="365760"/>
          </a:xfrm>
          <a:prstGeom prst="rect">
            <a:avLst/>
          </a:prstGeom>
        </p:spPr>
        <p:txBody>
          <a:bodyPr/>
          <a:lstStyle>
            <a:lvl1pPr>
              <a:defRPr/>
            </a:lvl1pPr>
          </a:lstStyle>
          <a:p>
            <a:endParaRPr lang="en-US" dirty="0">
              <a:solidFill>
                <a:prstClr val="black"/>
              </a:solidFill>
            </a:endParaRPr>
          </a:p>
        </p:txBody>
      </p:sp>
      <p:sp>
        <p:nvSpPr>
          <p:cNvPr id="6" name="Footer Placeholder 21"/>
          <p:cNvSpPr>
            <a:spLocks noGrp="1"/>
          </p:cNvSpPr>
          <p:nvPr>
            <p:ph type="ftr" sz="quarter" idx="11"/>
          </p:nvPr>
        </p:nvSpPr>
        <p:spPr>
          <a:xfrm>
            <a:off x="4380072" y="6407944"/>
            <a:ext cx="2350681" cy="365125"/>
          </a:xfrm>
          <a:prstGeom prst="rect">
            <a:avLst/>
          </a:prstGeom>
        </p:spPr>
        <p:txBody>
          <a:bodyPr/>
          <a:lstStyle>
            <a:lvl1pPr>
              <a:defRPr/>
            </a:lvl1pPr>
          </a:lstStyle>
          <a:p>
            <a:endParaRPr lang="en-US" dirty="0">
              <a:solidFill>
                <a:prstClr val="black"/>
              </a:solidFill>
            </a:endParaRPr>
          </a:p>
        </p:txBody>
      </p:sp>
      <p:sp>
        <p:nvSpPr>
          <p:cNvPr id="7" name="Slide Number Placeholder 17"/>
          <p:cNvSpPr>
            <a:spLocks noGrp="1"/>
          </p:cNvSpPr>
          <p:nvPr>
            <p:ph type="sldNum" sz="quarter" idx="12"/>
          </p:nvPr>
        </p:nvSpPr>
        <p:spPr>
          <a:xfrm>
            <a:off x="8647272" y="6407944"/>
            <a:ext cx="365760" cy="365125"/>
          </a:xfrm>
          <a:prstGeom prst="rect">
            <a:avLst/>
          </a:prstGeom>
        </p:spPr>
        <p:txBody>
          <a:bodyPr/>
          <a:lstStyle>
            <a:lvl1pPr>
              <a:defRPr/>
            </a:lvl1pPr>
          </a:lstStyle>
          <a:p>
            <a:fld id="{1C6D4E06-84C7-4852-9944-6ECA8DA3EDB6}"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761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296970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56327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80175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812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36682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8944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2740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894772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5715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46622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53481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80528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609600"/>
            <a:ext cx="20764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769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885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634421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51020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003504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812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3105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6783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57365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24455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0316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95844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34032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35741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609600"/>
            <a:ext cx="20764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769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34948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411075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82971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367072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812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47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308839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23532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74089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8468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14911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40398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079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609600"/>
            <a:ext cx="20764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769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63987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09600"/>
            <a:ext cx="83058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8567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305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305800" cy="4114800"/>
          </a:xfrm>
        </p:spPr>
        <p:txBody>
          <a:bodyPr/>
          <a:lstStyle/>
          <a:p>
            <a:pPr lvl="0"/>
            <a:r>
              <a:rPr lang="en-US" noProof="0" smtClean="0"/>
              <a:t>Click icon to add table</a:t>
            </a:r>
          </a:p>
        </p:txBody>
      </p:sp>
    </p:spTree>
    <p:extLst>
      <p:ext uri="{BB962C8B-B14F-4D97-AF65-F5344CB8AC3E}">
        <p14:creationId xmlns:p14="http://schemas.microsoft.com/office/powerpoint/2010/main" val="30501177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5946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207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88539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78780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0943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19690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00221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9224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109580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5437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87862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5404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1941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EE3E8F-DBCE-4947-BF78-92D65923B269}" type="slidenum">
              <a:rPr lang="en-US"/>
              <a:pPr>
                <a:defRPr/>
              </a:pPr>
              <a:t>‹#›</a:t>
            </a:fld>
            <a:endParaRPr lang="en-US"/>
          </a:p>
        </p:txBody>
      </p:sp>
    </p:spTree>
    <p:extLst>
      <p:ext uri="{BB962C8B-B14F-4D97-AF65-F5344CB8AC3E}">
        <p14:creationId xmlns:p14="http://schemas.microsoft.com/office/powerpoint/2010/main" val="35111008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B9D63A-1ECF-4B63-BF88-F9B783403FFB}" type="slidenum">
              <a:rPr lang="en-US"/>
              <a:pPr>
                <a:defRPr/>
              </a:pPr>
              <a:t>‹#›</a:t>
            </a:fld>
            <a:endParaRPr lang="en-US"/>
          </a:p>
        </p:txBody>
      </p:sp>
    </p:spTree>
    <p:extLst>
      <p:ext uri="{BB962C8B-B14F-4D97-AF65-F5344CB8AC3E}">
        <p14:creationId xmlns:p14="http://schemas.microsoft.com/office/powerpoint/2010/main" val="35926635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13C840-BBB2-4310-8CB2-E78F6203CB86}" type="slidenum">
              <a:rPr lang="en-US"/>
              <a:pPr>
                <a:defRPr/>
              </a:pPr>
              <a:t>‹#›</a:t>
            </a:fld>
            <a:endParaRPr lang="en-US"/>
          </a:p>
        </p:txBody>
      </p:sp>
    </p:spTree>
    <p:extLst>
      <p:ext uri="{BB962C8B-B14F-4D97-AF65-F5344CB8AC3E}">
        <p14:creationId xmlns:p14="http://schemas.microsoft.com/office/powerpoint/2010/main" val="27075307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CE7AD-8B14-463F-A569-F5EAE9003D60}" type="slidenum">
              <a:rPr lang="en-US"/>
              <a:pPr>
                <a:defRPr/>
              </a:pPr>
              <a:t>‹#›</a:t>
            </a:fld>
            <a:endParaRPr lang="en-US"/>
          </a:p>
        </p:txBody>
      </p:sp>
    </p:spTree>
    <p:extLst>
      <p:ext uri="{BB962C8B-B14F-4D97-AF65-F5344CB8AC3E}">
        <p14:creationId xmlns:p14="http://schemas.microsoft.com/office/powerpoint/2010/main" val="1782502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0E1ED0-ACEA-4C94-BE10-019BBBD5D561}" type="slidenum">
              <a:rPr lang="en-US"/>
              <a:pPr>
                <a:defRPr/>
              </a:pPr>
              <a:t>‹#›</a:t>
            </a:fld>
            <a:endParaRPr lang="en-US"/>
          </a:p>
        </p:txBody>
      </p:sp>
    </p:spTree>
    <p:extLst>
      <p:ext uri="{BB962C8B-B14F-4D97-AF65-F5344CB8AC3E}">
        <p14:creationId xmlns:p14="http://schemas.microsoft.com/office/powerpoint/2010/main" val="1853904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4B450B2-E5BA-48C8-86D9-B93EF7BAE4DA}" type="slidenum">
              <a:rPr lang="en-US"/>
              <a:pPr>
                <a:defRPr/>
              </a:pPr>
              <a:t>‹#›</a:t>
            </a:fld>
            <a:endParaRPr lang="en-US"/>
          </a:p>
        </p:txBody>
      </p:sp>
    </p:spTree>
    <p:extLst>
      <p:ext uri="{BB962C8B-B14F-4D97-AF65-F5344CB8AC3E}">
        <p14:creationId xmlns:p14="http://schemas.microsoft.com/office/powerpoint/2010/main" val="16815277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64F46C-D121-4F76-8062-856A7E58203C}" type="slidenum">
              <a:rPr lang="en-US"/>
              <a:pPr>
                <a:defRPr/>
              </a:pPr>
              <a:t>‹#›</a:t>
            </a:fld>
            <a:endParaRPr lang="en-US"/>
          </a:p>
        </p:txBody>
      </p:sp>
    </p:spTree>
    <p:extLst>
      <p:ext uri="{BB962C8B-B14F-4D97-AF65-F5344CB8AC3E}">
        <p14:creationId xmlns:p14="http://schemas.microsoft.com/office/powerpoint/2010/main" val="22150844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D55250-9D0B-48B9-8581-56E3154264AD}" type="slidenum">
              <a:rPr lang="en-US"/>
              <a:pPr>
                <a:defRPr/>
              </a:pPr>
              <a:t>‹#›</a:t>
            </a:fld>
            <a:endParaRPr lang="en-US"/>
          </a:p>
        </p:txBody>
      </p:sp>
    </p:spTree>
    <p:extLst>
      <p:ext uri="{BB962C8B-B14F-4D97-AF65-F5344CB8AC3E}">
        <p14:creationId xmlns:p14="http://schemas.microsoft.com/office/powerpoint/2010/main" val="17530003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456B4F-8EF3-47CC-8036-B3E92A5965F4}" type="slidenum">
              <a:rPr lang="en-US"/>
              <a:pPr>
                <a:defRPr/>
              </a:pPr>
              <a:t>‹#›</a:t>
            </a:fld>
            <a:endParaRPr lang="en-US"/>
          </a:p>
        </p:txBody>
      </p:sp>
    </p:spTree>
    <p:extLst>
      <p:ext uri="{BB962C8B-B14F-4D97-AF65-F5344CB8AC3E}">
        <p14:creationId xmlns:p14="http://schemas.microsoft.com/office/powerpoint/2010/main" val="10835956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741AEF-187F-453C-9E08-A7E263A1EB46}" type="slidenum">
              <a:rPr lang="en-US"/>
              <a:pPr>
                <a:defRPr/>
              </a:pPr>
              <a:t>‹#›</a:t>
            </a:fld>
            <a:endParaRPr lang="en-US"/>
          </a:p>
        </p:txBody>
      </p:sp>
    </p:spTree>
    <p:extLst>
      <p:ext uri="{BB962C8B-B14F-4D97-AF65-F5344CB8AC3E}">
        <p14:creationId xmlns:p14="http://schemas.microsoft.com/office/powerpoint/2010/main" val="119480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71206" y="-2914066"/>
            <a:ext cx="1677988" cy="74676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08019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9960930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78FD6D-0154-4E61-BE2F-5F7E876FF668}" type="slidenum">
              <a:rPr lang="en-US"/>
              <a:pPr>
                <a:defRPr/>
              </a:pPr>
              <a:t>‹#›</a:t>
            </a:fld>
            <a:endParaRPr lang="en-US"/>
          </a:p>
        </p:txBody>
      </p:sp>
    </p:spTree>
    <p:extLst>
      <p:ext uri="{BB962C8B-B14F-4D97-AF65-F5344CB8AC3E}">
        <p14:creationId xmlns:p14="http://schemas.microsoft.com/office/powerpoint/2010/main" val="38254888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375054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27294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45649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7840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8419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12097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9324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544483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9757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4876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3689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46757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33012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010884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40078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55842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02657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21348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336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656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94553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65436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1478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4209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F8B2D7-8316-47C5-AC82-F2453910908B}" type="slidenum">
              <a:rPr lang="en-US"/>
              <a:pPr>
                <a:defRPr/>
              </a:pPr>
              <a:t>‹#›</a:t>
            </a:fld>
            <a:endParaRPr lang="en-US"/>
          </a:p>
        </p:txBody>
      </p:sp>
    </p:spTree>
    <p:extLst>
      <p:ext uri="{BB962C8B-B14F-4D97-AF65-F5344CB8AC3E}">
        <p14:creationId xmlns:p14="http://schemas.microsoft.com/office/powerpoint/2010/main" val="17159150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664F31-CC15-4D3A-AE45-5E85E8C5C688}" type="slidenum">
              <a:rPr lang="en-US"/>
              <a:pPr>
                <a:defRPr/>
              </a:pPr>
              <a:t>‹#›</a:t>
            </a:fld>
            <a:endParaRPr lang="en-US"/>
          </a:p>
        </p:txBody>
      </p:sp>
    </p:spTree>
    <p:extLst>
      <p:ext uri="{BB962C8B-B14F-4D97-AF65-F5344CB8AC3E}">
        <p14:creationId xmlns:p14="http://schemas.microsoft.com/office/powerpoint/2010/main" val="9469976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BEE67-AD53-4844-BD49-7F776E1C5BFC}" type="slidenum">
              <a:rPr lang="en-US"/>
              <a:pPr>
                <a:defRPr/>
              </a:pPr>
              <a:t>‹#›</a:t>
            </a:fld>
            <a:endParaRPr lang="en-US"/>
          </a:p>
        </p:txBody>
      </p:sp>
    </p:spTree>
    <p:extLst>
      <p:ext uri="{BB962C8B-B14F-4D97-AF65-F5344CB8AC3E}">
        <p14:creationId xmlns:p14="http://schemas.microsoft.com/office/powerpoint/2010/main" val="39470566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0EC35-BE61-40CD-B2A8-E7E9FC758F12}" type="slidenum">
              <a:rPr lang="en-US"/>
              <a:pPr>
                <a:defRPr/>
              </a:pPr>
              <a:t>‹#›</a:t>
            </a:fld>
            <a:endParaRPr lang="en-US"/>
          </a:p>
        </p:txBody>
      </p:sp>
    </p:spTree>
    <p:extLst>
      <p:ext uri="{BB962C8B-B14F-4D97-AF65-F5344CB8AC3E}">
        <p14:creationId xmlns:p14="http://schemas.microsoft.com/office/powerpoint/2010/main" val="35760818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D2A21D-72EC-4C6A-B11F-264D99FA1A0A}" type="slidenum">
              <a:rPr lang="en-US"/>
              <a:pPr>
                <a:defRPr/>
              </a:pPr>
              <a:t>‹#›</a:t>
            </a:fld>
            <a:endParaRPr lang="en-US"/>
          </a:p>
        </p:txBody>
      </p:sp>
    </p:spTree>
    <p:extLst>
      <p:ext uri="{BB962C8B-B14F-4D97-AF65-F5344CB8AC3E}">
        <p14:creationId xmlns:p14="http://schemas.microsoft.com/office/powerpoint/2010/main" val="21131365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E3C31A-391B-4097-BF46-0D5F71A6F2BC}" type="slidenum">
              <a:rPr lang="en-US"/>
              <a:pPr>
                <a:defRPr/>
              </a:pPr>
              <a:t>‹#›</a:t>
            </a:fld>
            <a:endParaRPr lang="en-US"/>
          </a:p>
        </p:txBody>
      </p:sp>
    </p:spTree>
    <p:extLst>
      <p:ext uri="{BB962C8B-B14F-4D97-AF65-F5344CB8AC3E}">
        <p14:creationId xmlns:p14="http://schemas.microsoft.com/office/powerpoint/2010/main" val="18290898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71FF6AC-9DC6-4F4C-BF86-5948E434088E}" type="slidenum">
              <a:rPr lang="en-US"/>
              <a:pPr>
                <a:defRPr/>
              </a:pPr>
              <a:t>‹#›</a:t>
            </a:fld>
            <a:endParaRPr lang="en-US"/>
          </a:p>
        </p:txBody>
      </p:sp>
    </p:spTree>
    <p:extLst>
      <p:ext uri="{BB962C8B-B14F-4D97-AF65-F5344CB8AC3E}">
        <p14:creationId xmlns:p14="http://schemas.microsoft.com/office/powerpoint/2010/main" val="193614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161016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95BD84-05FA-4BE2-ADAE-5C841513501A}" type="slidenum">
              <a:rPr lang="en-US"/>
              <a:pPr>
                <a:defRPr/>
              </a:pPr>
              <a:t>‹#›</a:t>
            </a:fld>
            <a:endParaRPr lang="en-US"/>
          </a:p>
        </p:txBody>
      </p:sp>
    </p:spTree>
    <p:extLst>
      <p:ext uri="{BB962C8B-B14F-4D97-AF65-F5344CB8AC3E}">
        <p14:creationId xmlns:p14="http://schemas.microsoft.com/office/powerpoint/2010/main" val="3404525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F8C393-9FBD-4091-A84D-6A865071F07C}" type="slidenum">
              <a:rPr lang="en-US"/>
              <a:pPr>
                <a:defRPr/>
              </a:pPr>
              <a:t>‹#›</a:t>
            </a:fld>
            <a:endParaRPr lang="en-US"/>
          </a:p>
        </p:txBody>
      </p:sp>
    </p:spTree>
    <p:extLst>
      <p:ext uri="{BB962C8B-B14F-4D97-AF65-F5344CB8AC3E}">
        <p14:creationId xmlns:p14="http://schemas.microsoft.com/office/powerpoint/2010/main" val="8918554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D9DBB-0807-4FB6-B877-23DB63363224}" type="slidenum">
              <a:rPr lang="en-US"/>
              <a:pPr>
                <a:defRPr/>
              </a:pPr>
              <a:t>‹#›</a:t>
            </a:fld>
            <a:endParaRPr lang="en-US"/>
          </a:p>
        </p:txBody>
      </p:sp>
    </p:spTree>
    <p:extLst>
      <p:ext uri="{BB962C8B-B14F-4D97-AF65-F5344CB8AC3E}">
        <p14:creationId xmlns:p14="http://schemas.microsoft.com/office/powerpoint/2010/main" val="32826098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DF95BC-33EB-449B-9C91-BA799706A037}" type="slidenum">
              <a:rPr lang="en-US"/>
              <a:pPr>
                <a:defRPr/>
              </a:pPr>
              <a:t>‹#›</a:t>
            </a:fld>
            <a:endParaRPr lang="en-US"/>
          </a:p>
        </p:txBody>
      </p:sp>
    </p:spTree>
    <p:extLst>
      <p:ext uri="{BB962C8B-B14F-4D97-AF65-F5344CB8AC3E}">
        <p14:creationId xmlns:p14="http://schemas.microsoft.com/office/powerpoint/2010/main" val="39030688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672466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24159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309012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93436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53070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1122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189330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3777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78175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43250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5709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10841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435080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45571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29560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4357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9506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224868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48627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0535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62663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95705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71365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36575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CB1CA7-78A0-4A01-A357-8B00CF848EE5}" type="slidenum">
              <a:rPr lang="en-US"/>
              <a:pPr>
                <a:defRPr/>
              </a:pPr>
              <a:t>‹#›</a:t>
            </a:fld>
            <a:endParaRPr lang="en-US"/>
          </a:p>
        </p:txBody>
      </p:sp>
    </p:spTree>
    <p:extLst>
      <p:ext uri="{BB962C8B-B14F-4D97-AF65-F5344CB8AC3E}">
        <p14:creationId xmlns:p14="http://schemas.microsoft.com/office/powerpoint/2010/main" val="332997655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33B694-B4BF-4CA5-B65F-DCD14F340BFD}" type="slidenum">
              <a:rPr lang="en-US"/>
              <a:pPr>
                <a:defRPr/>
              </a:pPr>
              <a:t>‹#›</a:t>
            </a:fld>
            <a:endParaRPr lang="en-US"/>
          </a:p>
        </p:txBody>
      </p:sp>
    </p:spTree>
    <p:extLst>
      <p:ext uri="{BB962C8B-B14F-4D97-AF65-F5344CB8AC3E}">
        <p14:creationId xmlns:p14="http://schemas.microsoft.com/office/powerpoint/2010/main" val="317349839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1F69CF-A622-4343-A74B-320FD5BB2C3E}" type="slidenum">
              <a:rPr lang="en-US"/>
              <a:pPr>
                <a:defRPr/>
              </a:pPr>
              <a:t>‹#›</a:t>
            </a:fld>
            <a:endParaRPr lang="en-US"/>
          </a:p>
        </p:txBody>
      </p:sp>
    </p:spTree>
    <p:extLst>
      <p:ext uri="{BB962C8B-B14F-4D97-AF65-F5344CB8AC3E}">
        <p14:creationId xmlns:p14="http://schemas.microsoft.com/office/powerpoint/2010/main" val="10828712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ACA6D7-5978-4E46-91B0-844D5D3F0421}" type="slidenum">
              <a:rPr lang="en-US"/>
              <a:pPr>
                <a:defRPr/>
              </a:pPr>
              <a:t>‹#›</a:t>
            </a:fld>
            <a:endParaRPr lang="en-US"/>
          </a:p>
        </p:txBody>
      </p:sp>
    </p:spTree>
    <p:extLst>
      <p:ext uri="{BB962C8B-B14F-4D97-AF65-F5344CB8AC3E}">
        <p14:creationId xmlns:p14="http://schemas.microsoft.com/office/powerpoint/2010/main" val="3130680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5255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8B0B4E-0D84-44ED-940D-096407A17750}" type="slidenum">
              <a:rPr lang="en-US"/>
              <a:pPr>
                <a:defRPr/>
              </a:pPr>
              <a:t>‹#›</a:t>
            </a:fld>
            <a:endParaRPr lang="en-US"/>
          </a:p>
        </p:txBody>
      </p:sp>
    </p:spTree>
    <p:extLst>
      <p:ext uri="{BB962C8B-B14F-4D97-AF65-F5344CB8AC3E}">
        <p14:creationId xmlns:p14="http://schemas.microsoft.com/office/powerpoint/2010/main" val="190225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E5BD8-BB2B-4C94-951B-45CA1ACF8216}" type="slidenum">
              <a:rPr lang="en-US"/>
              <a:pPr>
                <a:defRPr/>
              </a:pPr>
              <a:t>‹#›</a:t>
            </a:fld>
            <a:endParaRPr lang="en-US"/>
          </a:p>
        </p:txBody>
      </p:sp>
    </p:spTree>
    <p:extLst>
      <p:ext uri="{BB962C8B-B14F-4D97-AF65-F5344CB8AC3E}">
        <p14:creationId xmlns:p14="http://schemas.microsoft.com/office/powerpoint/2010/main" val="34307027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A21761-C6A1-4231-8C08-D3A27366AD81}" type="slidenum">
              <a:rPr lang="en-US"/>
              <a:pPr>
                <a:defRPr/>
              </a:pPr>
              <a:t>‹#›</a:t>
            </a:fld>
            <a:endParaRPr lang="en-US"/>
          </a:p>
        </p:txBody>
      </p:sp>
    </p:spTree>
    <p:extLst>
      <p:ext uri="{BB962C8B-B14F-4D97-AF65-F5344CB8AC3E}">
        <p14:creationId xmlns:p14="http://schemas.microsoft.com/office/powerpoint/2010/main" val="15008609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FDB5D4-8327-4A65-9F5D-B24407F63852}" type="slidenum">
              <a:rPr lang="en-US"/>
              <a:pPr>
                <a:defRPr/>
              </a:pPr>
              <a:t>‹#›</a:t>
            </a:fld>
            <a:endParaRPr lang="en-US"/>
          </a:p>
        </p:txBody>
      </p:sp>
    </p:spTree>
    <p:extLst>
      <p:ext uri="{BB962C8B-B14F-4D97-AF65-F5344CB8AC3E}">
        <p14:creationId xmlns:p14="http://schemas.microsoft.com/office/powerpoint/2010/main" val="39764463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176190-2B7B-4C3A-B3A5-35229A007631}" type="slidenum">
              <a:rPr lang="en-US"/>
              <a:pPr>
                <a:defRPr/>
              </a:pPr>
              <a:t>‹#›</a:t>
            </a:fld>
            <a:endParaRPr lang="en-US"/>
          </a:p>
        </p:txBody>
      </p:sp>
    </p:spTree>
    <p:extLst>
      <p:ext uri="{BB962C8B-B14F-4D97-AF65-F5344CB8AC3E}">
        <p14:creationId xmlns:p14="http://schemas.microsoft.com/office/powerpoint/2010/main" val="355232083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CD2D7F-5410-477F-B6E8-5169C5E85151}" type="slidenum">
              <a:rPr lang="en-US"/>
              <a:pPr>
                <a:defRPr/>
              </a:pPr>
              <a:t>‹#›</a:t>
            </a:fld>
            <a:endParaRPr lang="en-US"/>
          </a:p>
        </p:txBody>
      </p:sp>
    </p:spTree>
    <p:extLst>
      <p:ext uri="{BB962C8B-B14F-4D97-AF65-F5344CB8AC3E}">
        <p14:creationId xmlns:p14="http://schemas.microsoft.com/office/powerpoint/2010/main" val="396234599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FA7974-1FF5-4A92-B049-D9570E2AE4BF}" type="slidenum">
              <a:rPr lang="en-US"/>
              <a:pPr>
                <a:defRPr/>
              </a:pPr>
              <a:t>‹#›</a:t>
            </a:fld>
            <a:endParaRPr lang="en-US"/>
          </a:p>
        </p:txBody>
      </p:sp>
    </p:spTree>
    <p:extLst>
      <p:ext uri="{BB962C8B-B14F-4D97-AF65-F5344CB8AC3E}">
        <p14:creationId xmlns:p14="http://schemas.microsoft.com/office/powerpoint/2010/main" val="319753821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456117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230454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72812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12"/>
          <p:cNvGrpSpPr>
            <a:grpSpLocks/>
          </p:cNvGrpSpPr>
          <p:nvPr/>
        </p:nvGrpSpPr>
        <p:grpSpPr bwMode="auto">
          <a:xfrm>
            <a:off x="0" y="0"/>
            <a:ext cx="9144000" cy="6858000"/>
            <a:chOff x="0" y="0"/>
            <a:chExt cx="5760" cy="4320"/>
          </a:xfrm>
        </p:grpSpPr>
        <p:sp>
          <p:nvSpPr>
            <p:cNvPr id="4" name="Rectangle 13"/>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rgbClr val="000000"/>
                </a:solidFill>
              </a:endParaRPr>
            </a:p>
          </p:txBody>
        </p:sp>
        <p:sp>
          <p:nvSpPr>
            <p:cNvPr id="5" name="Rectangle 14"/>
            <p:cNvSpPr>
              <a:spLocks noChangeArrowheads="1"/>
            </p:cNvSpPr>
            <p:nvPr/>
          </p:nvSpPr>
          <p:spPr bwMode="auto">
            <a:xfrm>
              <a:off x="1248" y="1392"/>
              <a:ext cx="4512" cy="96"/>
            </a:xfrm>
            <a:prstGeom prst="rect">
              <a:avLst/>
            </a:prstGeom>
            <a:gradFill rotWithShape="0">
              <a:gsLst>
                <a:gs pos="0">
                  <a:srgbClr val="F17157"/>
                </a:gs>
                <a:gs pos="100000">
                  <a:srgbClr val="FAD0C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15"/>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7" name="Picture 16" descr="Color-ppt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7"/>
          <p:cNvSpPr>
            <a:spLocks noChangeArrowheads="1"/>
          </p:cNvSpPr>
          <p:nvPr/>
        </p:nvSpPr>
        <p:spPr bwMode="auto">
          <a:xfrm>
            <a:off x="1905000" y="6096000"/>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800"/>
              </a:spcBef>
            </a:pPr>
            <a:r>
              <a:rPr lang="en-US" sz="1100" b="1">
                <a:solidFill>
                  <a:srgbClr val="070C51"/>
                </a:solidFill>
              </a:rPr>
              <a:t>CALIFORNIA DEPARTMENT OF EDUCATION</a:t>
            </a:r>
            <a:br>
              <a:rPr lang="en-US" sz="1100" b="1">
                <a:solidFill>
                  <a:srgbClr val="070C51"/>
                </a:solidFill>
              </a:rPr>
            </a:br>
            <a:r>
              <a:rPr lang="en-US" sz="1100">
                <a:solidFill>
                  <a:srgbClr val="070C51"/>
                </a:solidFill>
              </a:rPr>
              <a:t>Tom Torlakson, State Superintendent of Public Instruction</a:t>
            </a:r>
            <a:endParaRPr lang="en-US" sz="1200" b="1">
              <a:solidFill>
                <a:srgbClr val="000000"/>
              </a:solidFill>
            </a:endParaRPr>
          </a:p>
        </p:txBody>
      </p:sp>
      <p:sp>
        <p:nvSpPr>
          <p:cNvPr id="25607" name="Rectangle 7"/>
          <p:cNvSpPr>
            <a:spLocks noGrp="1" noChangeArrowheads="1"/>
          </p:cNvSpPr>
          <p:nvPr>
            <p:ph type="ctrTitle"/>
          </p:nvPr>
        </p:nvSpPr>
        <p:spPr>
          <a:xfrm>
            <a:off x="1981200" y="2760663"/>
            <a:ext cx="6781800" cy="2420937"/>
          </a:xfrm>
        </p:spPr>
        <p:txBody>
          <a:bodyPr/>
          <a:lstStyle>
            <a:lvl1pPr>
              <a:defRPr/>
            </a:lvl1pPr>
          </a:lstStyle>
          <a:p>
            <a:pPr lvl="0"/>
            <a:r>
              <a:rPr lang="en-US" noProof="0" smtClean="0"/>
              <a:t>Click to edit Master title style</a:t>
            </a:r>
          </a:p>
        </p:txBody>
      </p:sp>
    </p:spTree>
    <p:extLst>
      <p:ext uri="{BB962C8B-B14F-4D97-AF65-F5344CB8AC3E}">
        <p14:creationId xmlns:p14="http://schemas.microsoft.com/office/powerpoint/2010/main" val="245161712"/>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311470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614885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68966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2841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88872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911110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81251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97231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DC213-A10F-4629-8729-1904909FD245}" type="slidenum">
              <a:rPr lang="en-US"/>
              <a:pPr>
                <a:defRPr/>
              </a:pPr>
              <a:t>‹#›</a:t>
            </a:fld>
            <a:endParaRPr lang="en-US"/>
          </a:p>
        </p:txBody>
      </p:sp>
    </p:spTree>
    <p:extLst>
      <p:ext uri="{BB962C8B-B14F-4D97-AF65-F5344CB8AC3E}">
        <p14:creationId xmlns:p14="http://schemas.microsoft.com/office/powerpoint/2010/main" val="8677144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BD4523-9131-4679-915F-142F8F21C774}" type="slidenum">
              <a:rPr lang="en-US"/>
              <a:pPr>
                <a:defRPr/>
              </a:pPr>
              <a:t>‹#›</a:t>
            </a:fld>
            <a:endParaRPr lang="en-US"/>
          </a:p>
        </p:txBody>
      </p:sp>
    </p:spTree>
    <p:extLst>
      <p:ext uri="{BB962C8B-B14F-4D97-AF65-F5344CB8AC3E}">
        <p14:creationId xmlns:p14="http://schemas.microsoft.com/office/powerpoint/2010/main" val="4163933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44963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B6743-ECE6-4ACE-91CC-E3CC6EA95BFE}" type="slidenum">
              <a:rPr lang="en-US"/>
              <a:pPr>
                <a:defRPr/>
              </a:pPr>
              <a:t>‹#›</a:t>
            </a:fld>
            <a:endParaRPr lang="en-US"/>
          </a:p>
        </p:txBody>
      </p:sp>
    </p:spTree>
    <p:extLst>
      <p:ext uri="{BB962C8B-B14F-4D97-AF65-F5344CB8AC3E}">
        <p14:creationId xmlns:p14="http://schemas.microsoft.com/office/powerpoint/2010/main" val="20667853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9CFE2-9439-47C9-A772-38371824739F}" type="slidenum">
              <a:rPr lang="en-US"/>
              <a:pPr>
                <a:defRPr/>
              </a:pPr>
              <a:t>‹#›</a:t>
            </a:fld>
            <a:endParaRPr lang="en-US"/>
          </a:p>
        </p:txBody>
      </p:sp>
    </p:spTree>
    <p:extLst>
      <p:ext uri="{BB962C8B-B14F-4D97-AF65-F5344CB8AC3E}">
        <p14:creationId xmlns:p14="http://schemas.microsoft.com/office/powerpoint/2010/main" val="27204312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DB06E1-D0D6-4159-BD43-2B2C958351A8}" type="slidenum">
              <a:rPr lang="en-US"/>
              <a:pPr>
                <a:defRPr/>
              </a:pPr>
              <a:t>‹#›</a:t>
            </a:fld>
            <a:endParaRPr lang="en-US"/>
          </a:p>
        </p:txBody>
      </p:sp>
    </p:spTree>
    <p:extLst>
      <p:ext uri="{BB962C8B-B14F-4D97-AF65-F5344CB8AC3E}">
        <p14:creationId xmlns:p14="http://schemas.microsoft.com/office/powerpoint/2010/main" val="321299601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2D457E-5164-499F-A328-8031D86CFD19}" type="slidenum">
              <a:rPr lang="en-US"/>
              <a:pPr>
                <a:defRPr/>
              </a:pPr>
              <a:t>‹#›</a:t>
            </a:fld>
            <a:endParaRPr lang="en-US"/>
          </a:p>
        </p:txBody>
      </p:sp>
    </p:spTree>
    <p:extLst>
      <p:ext uri="{BB962C8B-B14F-4D97-AF65-F5344CB8AC3E}">
        <p14:creationId xmlns:p14="http://schemas.microsoft.com/office/powerpoint/2010/main" val="30828998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3C3F77-73E9-4A30-B117-478695B62A52}" type="slidenum">
              <a:rPr lang="en-US"/>
              <a:pPr>
                <a:defRPr/>
              </a:pPr>
              <a:t>‹#›</a:t>
            </a:fld>
            <a:endParaRPr lang="en-US"/>
          </a:p>
        </p:txBody>
      </p:sp>
    </p:spTree>
    <p:extLst>
      <p:ext uri="{BB962C8B-B14F-4D97-AF65-F5344CB8AC3E}">
        <p14:creationId xmlns:p14="http://schemas.microsoft.com/office/powerpoint/2010/main" val="16670255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CB8301-42F9-495C-B3E4-E6991A3F67FD}" type="slidenum">
              <a:rPr lang="en-US"/>
              <a:pPr>
                <a:defRPr/>
              </a:pPr>
              <a:t>‹#›</a:t>
            </a:fld>
            <a:endParaRPr lang="en-US"/>
          </a:p>
        </p:txBody>
      </p:sp>
    </p:spTree>
    <p:extLst>
      <p:ext uri="{BB962C8B-B14F-4D97-AF65-F5344CB8AC3E}">
        <p14:creationId xmlns:p14="http://schemas.microsoft.com/office/powerpoint/2010/main" val="400254533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7D5D63-1F8E-4BE0-BEC4-ADCB64BA6053}" type="slidenum">
              <a:rPr lang="en-US"/>
              <a:pPr>
                <a:defRPr/>
              </a:pPr>
              <a:t>‹#›</a:t>
            </a:fld>
            <a:endParaRPr lang="en-US"/>
          </a:p>
        </p:txBody>
      </p:sp>
    </p:spTree>
    <p:extLst>
      <p:ext uri="{BB962C8B-B14F-4D97-AF65-F5344CB8AC3E}">
        <p14:creationId xmlns:p14="http://schemas.microsoft.com/office/powerpoint/2010/main" val="29376209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F13971-7206-4C6F-96ED-5F1F6A6C356B}" type="slidenum">
              <a:rPr lang="en-US"/>
              <a:pPr>
                <a:defRPr/>
              </a:pPr>
              <a:t>‹#›</a:t>
            </a:fld>
            <a:endParaRPr lang="en-US"/>
          </a:p>
        </p:txBody>
      </p:sp>
    </p:spTree>
    <p:extLst>
      <p:ext uri="{BB962C8B-B14F-4D97-AF65-F5344CB8AC3E}">
        <p14:creationId xmlns:p14="http://schemas.microsoft.com/office/powerpoint/2010/main" val="23551875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68B4A-CE92-4265-AE53-36778CB4D95F}" type="slidenum">
              <a:rPr lang="en-US"/>
              <a:pPr>
                <a:defRPr/>
              </a:pPr>
              <a:t>‹#›</a:t>
            </a:fld>
            <a:endParaRPr lang="en-US"/>
          </a:p>
        </p:txBody>
      </p:sp>
    </p:spTree>
    <p:extLst>
      <p:ext uri="{BB962C8B-B14F-4D97-AF65-F5344CB8AC3E}">
        <p14:creationId xmlns:p14="http://schemas.microsoft.com/office/powerpoint/2010/main" val="12583557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08840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06465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784355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923107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97742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097177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434549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71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217394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126866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72155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4725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90109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90536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2" name="Group 12"/>
          <p:cNvGrpSpPr>
            <a:grpSpLocks/>
          </p:cNvGrpSpPr>
          <p:nvPr/>
        </p:nvGrpSpPr>
        <p:grpSpPr bwMode="auto">
          <a:xfrm>
            <a:off x="-23813" y="-28575"/>
            <a:ext cx="9144001" cy="6858000"/>
            <a:chOff x="15" y="-18"/>
            <a:chExt cx="5760" cy="4320"/>
          </a:xfrm>
        </p:grpSpPr>
        <p:sp>
          <p:nvSpPr>
            <p:cNvPr id="3" name="Rectangle 13"/>
            <p:cNvSpPr>
              <a:spLocks noChangeArrowheads="1"/>
            </p:cNvSpPr>
            <p:nvPr/>
          </p:nvSpPr>
          <p:spPr bwMode="auto">
            <a:xfrm>
              <a:off x="15" y="-18"/>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chemeClr val="tx1"/>
                </a:solidFill>
              </a:endParaRPr>
            </a:p>
          </p:txBody>
        </p:sp>
        <p:pic>
          <p:nvPicPr>
            <p:cNvPr id="4" name="Picture 16" descr="Color-ppt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 y="3798"/>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17"/>
          <p:cNvSpPr>
            <a:spLocks noChangeArrowheads="1"/>
          </p:cNvSpPr>
          <p:nvPr/>
        </p:nvSpPr>
        <p:spPr bwMode="auto">
          <a:xfrm>
            <a:off x="914400" y="6143625"/>
            <a:ext cx="3810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800"/>
              </a:spcBef>
            </a:pPr>
            <a:r>
              <a:rPr lang="en-US" sz="1100" b="1">
                <a:solidFill>
                  <a:srgbClr val="070C51"/>
                </a:solidFill>
              </a:rPr>
              <a:t>CALIFORNIA DEPARTMENT OF EDUCATION</a:t>
            </a:r>
            <a:br>
              <a:rPr lang="en-US" sz="1100" b="1">
                <a:solidFill>
                  <a:srgbClr val="070C51"/>
                </a:solidFill>
              </a:rPr>
            </a:br>
            <a:r>
              <a:rPr lang="en-US" sz="1100">
                <a:solidFill>
                  <a:srgbClr val="070C51"/>
                </a:solidFill>
              </a:rPr>
              <a:t>Tom Torlakson, State Superintendent of Public Instruction</a:t>
            </a:r>
            <a:endParaRPr lang="en-US" sz="1200" b="1">
              <a:solidFill>
                <a:schemeClr val="tx2"/>
              </a:solidFill>
            </a:endParaRP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694906" y="-3790366"/>
            <a:ext cx="1677988" cy="92202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6560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71206" y="-2914066"/>
            <a:ext cx="1677988" cy="74676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8950F21F-B26B-4A7C-B727-848B8D359045}" type="slidenum">
              <a:rPr lang="en-US"/>
              <a:pPr>
                <a:defRPr/>
              </a:pPr>
              <a:t>‹#›</a:t>
            </a:fld>
            <a:endParaRPr lang="en-US"/>
          </a:p>
        </p:txBody>
      </p:sp>
    </p:spTree>
    <p:extLst>
      <p:ext uri="{BB962C8B-B14F-4D97-AF65-F5344CB8AC3E}">
        <p14:creationId xmlns:p14="http://schemas.microsoft.com/office/powerpoint/2010/main" val="361251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AC511BB-DF72-4711-8C24-26500382961E}" type="slidenum">
              <a:rPr lang="en-US"/>
              <a:pPr>
                <a:defRPr/>
              </a:pPr>
              <a:t>‹#›</a:t>
            </a:fld>
            <a:endParaRPr lang="en-US"/>
          </a:p>
        </p:txBody>
      </p:sp>
    </p:spTree>
    <p:extLst>
      <p:ext uri="{BB962C8B-B14F-4D97-AF65-F5344CB8AC3E}">
        <p14:creationId xmlns:p14="http://schemas.microsoft.com/office/powerpoint/2010/main" val="29932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A8C7BB5-623D-447D-A0C0-8F798F2FA800}" type="slidenum">
              <a:rPr lang="en-US"/>
              <a:pPr>
                <a:defRPr/>
              </a:pPr>
              <a:t>‹#›</a:t>
            </a:fld>
            <a:endParaRPr lang="en-US"/>
          </a:p>
        </p:txBody>
      </p:sp>
    </p:spTree>
    <p:extLst>
      <p:ext uri="{BB962C8B-B14F-4D97-AF65-F5344CB8AC3E}">
        <p14:creationId xmlns:p14="http://schemas.microsoft.com/office/powerpoint/2010/main" val="41782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FE070629-ABBB-49F8-8685-1A1FCD5BB8C9}" type="slidenum">
              <a:rPr lang="en-US"/>
              <a:pPr>
                <a:defRPr/>
              </a:pPr>
              <a:t>‹#›</a:t>
            </a:fld>
            <a:endParaRPr lang="en-US"/>
          </a:p>
        </p:txBody>
      </p:sp>
    </p:spTree>
    <p:extLst>
      <p:ext uri="{BB962C8B-B14F-4D97-AF65-F5344CB8AC3E}">
        <p14:creationId xmlns:p14="http://schemas.microsoft.com/office/powerpoint/2010/main" val="1668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DA47B4-AA60-4C22-A534-7D0C611C158D}" type="slidenum">
              <a:rPr lang="en-US"/>
              <a:pPr>
                <a:defRPr/>
              </a:pPr>
              <a:t>‹#›</a:t>
            </a:fld>
            <a:endParaRPr lang="en-US"/>
          </a:p>
        </p:txBody>
      </p:sp>
    </p:spTree>
    <p:extLst>
      <p:ext uri="{BB962C8B-B14F-4D97-AF65-F5344CB8AC3E}">
        <p14:creationId xmlns:p14="http://schemas.microsoft.com/office/powerpoint/2010/main" val="92738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C219AC1-6B11-4B73-8763-8D09A1D4EDAC}" type="slidenum">
              <a:rPr lang="en-US"/>
              <a:pPr>
                <a:defRPr/>
              </a:pPr>
              <a:t>‹#›</a:t>
            </a:fld>
            <a:endParaRPr lang="en-US"/>
          </a:p>
        </p:txBody>
      </p:sp>
    </p:spTree>
    <p:extLst>
      <p:ext uri="{BB962C8B-B14F-4D97-AF65-F5344CB8AC3E}">
        <p14:creationId xmlns:p14="http://schemas.microsoft.com/office/powerpoint/2010/main" val="34928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4B6D8CC-EAC5-4BD2-B549-BEE457DF307A}" type="slidenum">
              <a:rPr lang="en-US"/>
              <a:pPr>
                <a:defRPr/>
              </a:pPr>
              <a:t>‹#›</a:t>
            </a:fld>
            <a:endParaRPr lang="en-US"/>
          </a:p>
        </p:txBody>
      </p:sp>
    </p:spTree>
    <p:extLst>
      <p:ext uri="{BB962C8B-B14F-4D97-AF65-F5344CB8AC3E}">
        <p14:creationId xmlns:p14="http://schemas.microsoft.com/office/powerpoint/2010/main" val="330709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3B6B1F2-5201-4E23-A4A3-E6AA8C56FD41}" type="slidenum">
              <a:rPr lang="en-US"/>
              <a:pPr>
                <a:defRPr/>
              </a:pPr>
              <a:t>‹#›</a:t>
            </a:fld>
            <a:endParaRPr lang="en-US"/>
          </a:p>
        </p:txBody>
      </p:sp>
    </p:spTree>
    <p:extLst>
      <p:ext uri="{BB962C8B-B14F-4D97-AF65-F5344CB8AC3E}">
        <p14:creationId xmlns:p14="http://schemas.microsoft.com/office/powerpoint/2010/main" val="119989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C698399-F728-4116-9E6F-6E5ABEF95737}" type="slidenum">
              <a:rPr lang="en-US"/>
              <a:pPr>
                <a:defRPr/>
              </a:pPr>
              <a:t>‹#›</a:t>
            </a:fld>
            <a:endParaRPr lang="en-US"/>
          </a:p>
        </p:txBody>
      </p:sp>
    </p:spTree>
    <p:extLst>
      <p:ext uri="{BB962C8B-B14F-4D97-AF65-F5344CB8AC3E}">
        <p14:creationId xmlns:p14="http://schemas.microsoft.com/office/powerpoint/2010/main" val="206070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01880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FFE6D16-D936-4421-9A1F-3369AF877089}" type="slidenum">
              <a:rPr lang="en-US"/>
              <a:pPr>
                <a:defRPr/>
              </a:pPr>
              <a:t>‹#›</a:t>
            </a:fld>
            <a:endParaRPr lang="en-US"/>
          </a:p>
        </p:txBody>
      </p:sp>
    </p:spTree>
    <p:extLst>
      <p:ext uri="{BB962C8B-B14F-4D97-AF65-F5344CB8AC3E}">
        <p14:creationId xmlns:p14="http://schemas.microsoft.com/office/powerpoint/2010/main" val="297600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457200" y="1447800"/>
            <a:ext cx="8229600" cy="4678363"/>
          </a:xfr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Date Placeholder 7"/>
          <p:cNvSpPr>
            <a:spLocks noGrp="1"/>
          </p:cNvSpPr>
          <p:nvPr>
            <p:ph type="dt" sz="half" idx="10"/>
          </p:nvPr>
        </p:nvSpPr>
        <p:spPr>
          <a:xfrm>
            <a:off x="6727032" y="6407944"/>
            <a:ext cx="1920240" cy="365760"/>
          </a:xfrm>
          <a:prstGeom prst="rect">
            <a:avLst/>
          </a:prstGeom>
        </p:spPr>
        <p:txBody>
          <a:bodyPr/>
          <a:lstStyle/>
          <a:p>
            <a:endParaRPr lang="en-US"/>
          </a:p>
        </p:txBody>
      </p:sp>
      <p:sp>
        <p:nvSpPr>
          <p:cNvPr id="9" name="Slide Number Placeholder 8"/>
          <p:cNvSpPr>
            <a:spLocks noGrp="1"/>
          </p:cNvSpPr>
          <p:nvPr>
            <p:ph type="sldNum" sz="quarter" idx="11"/>
          </p:nvPr>
        </p:nvSpPr>
        <p:spPr>
          <a:xfrm>
            <a:off x="8647272" y="6407944"/>
            <a:ext cx="365760" cy="365125"/>
          </a:xfrm>
          <a:prstGeom prst="rect">
            <a:avLst/>
          </a:prstGeom>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a:xfrm>
            <a:off x="4380072" y="6407944"/>
            <a:ext cx="2350681" cy="365125"/>
          </a:xfrm>
          <a:prstGeom prst="rect">
            <a:avLst/>
          </a:prstGeom>
        </p:spPr>
        <p:txBody>
          <a:bodyPr/>
          <a:lstStyle/>
          <a:p>
            <a:endParaRPr lang="en-US"/>
          </a:p>
        </p:txBody>
      </p:sp>
      <p:sp>
        <p:nvSpPr>
          <p:cNvPr id="11" name="Title 8"/>
          <p:cNvSpPr>
            <a:spLocks noGrp="1"/>
          </p:cNvSpPr>
          <p:nvPr>
            <p:ph type="title"/>
          </p:nvPr>
        </p:nvSpPr>
        <p:spPr>
          <a:xfrm>
            <a:off x="457200" y="120549"/>
            <a:ext cx="7010400" cy="1197214"/>
          </a:xfrm>
          <a:prstGeom prst="rect">
            <a:avLst/>
          </a:prstGeom>
        </p:spPr>
        <p:txBody>
          <a:bodyPr anchor="b" anchorCtr="0">
            <a:normAutofit/>
          </a:bodyPr>
          <a:lstStyle>
            <a:lvl1pPr>
              <a:defRPr>
                <a:solidFill>
                  <a:schemeClr val="tx2">
                    <a:lumMod val="75000"/>
                  </a:schemeClr>
                </a:solidFill>
              </a:defRPr>
            </a:lvl1pPr>
          </a:lstStyle>
          <a:p>
            <a:pPr algn="l"/>
            <a:r>
              <a:rPr lang="en-US" dirty="0" smtClean="0"/>
              <a:t>Click to edit Master title style</a:t>
            </a:r>
            <a:endParaRPr lang="en-US" dirty="0"/>
          </a:p>
        </p:txBody>
      </p:sp>
      <p:pic>
        <p:nvPicPr>
          <p:cNvPr id="12" name="Picture 11" descr="SBCSS_T_c_0908.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4185" y="45328"/>
            <a:ext cx="1031484" cy="1137472"/>
          </a:xfrm>
          <a:prstGeom prst="rect">
            <a:avLst/>
          </a:prstGeom>
        </p:spPr>
      </p:pic>
      <p:sp>
        <p:nvSpPr>
          <p:cNvPr id="13" name="TextBox 12"/>
          <p:cNvSpPr txBox="1"/>
          <p:nvPr userDrawn="1"/>
        </p:nvSpPr>
        <p:spPr>
          <a:xfrm>
            <a:off x="7565226" y="1143000"/>
            <a:ext cx="1172116" cy="192360"/>
          </a:xfrm>
          <a:prstGeom prst="rect">
            <a:avLst/>
          </a:prstGeom>
          <a:noFill/>
        </p:spPr>
        <p:txBody>
          <a:bodyPr wrap="none" rtlCol="0">
            <a:spAutoFit/>
          </a:bodyPr>
          <a:lstStyle/>
          <a:p>
            <a:r>
              <a:rPr lang="en-US" sz="650" b="1" dirty="0" smtClean="0">
                <a:solidFill>
                  <a:schemeClr val="tx2">
                    <a:lumMod val="75000"/>
                  </a:schemeClr>
                </a:solidFill>
              </a:rPr>
              <a:t>Education Support Services</a:t>
            </a:r>
            <a:endParaRPr lang="en-US" sz="650" b="1" dirty="0">
              <a:solidFill>
                <a:schemeClr val="tx2">
                  <a:lumMod val="75000"/>
                </a:schemeClr>
              </a:solidFill>
            </a:endParaRPr>
          </a:p>
        </p:txBody>
      </p:sp>
    </p:spTree>
    <p:extLst>
      <p:ext uri="{BB962C8B-B14F-4D97-AF65-F5344CB8AC3E}">
        <p14:creationId xmlns:p14="http://schemas.microsoft.com/office/powerpoint/2010/main" val="54804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394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79525" y="685800"/>
            <a:ext cx="70866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79525" y="1600200"/>
            <a:ext cx="5257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79525" y="3938588"/>
            <a:ext cx="5257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a:xfrm>
            <a:off x="6727032" y="6407944"/>
            <a:ext cx="1920240" cy="365760"/>
          </a:xfrm>
          <a:prstGeom prst="rect">
            <a:avLst/>
          </a:prstGeom>
        </p:spPr>
        <p:txBody>
          <a:bodyPr/>
          <a:lstStyle>
            <a:lvl1pPr>
              <a:defRPr/>
            </a:lvl1pPr>
          </a:lstStyle>
          <a:p>
            <a:endParaRPr lang="en-US" dirty="0">
              <a:solidFill>
                <a:prstClr val="black"/>
              </a:solidFill>
            </a:endParaRPr>
          </a:p>
        </p:txBody>
      </p:sp>
      <p:sp>
        <p:nvSpPr>
          <p:cNvPr id="6" name="Footer Placeholder 21"/>
          <p:cNvSpPr>
            <a:spLocks noGrp="1"/>
          </p:cNvSpPr>
          <p:nvPr>
            <p:ph type="ftr" sz="quarter" idx="11"/>
          </p:nvPr>
        </p:nvSpPr>
        <p:spPr>
          <a:xfrm>
            <a:off x="4380072" y="6407944"/>
            <a:ext cx="2350681" cy="365125"/>
          </a:xfrm>
          <a:prstGeom prst="rect">
            <a:avLst/>
          </a:prstGeom>
        </p:spPr>
        <p:txBody>
          <a:bodyPr/>
          <a:lstStyle>
            <a:lvl1pPr>
              <a:defRPr/>
            </a:lvl1pPr>
          </a:lstStyle>
          <a:p>
            <a:endParaRPr lang="en-US" dirty="0">
              <a:solidFill>
                <a:prstClr val="black"/>
              </a:solidFill>
            </a:endParaRPr>
          </a:p>
        </p:txBody>
      </p:sp>
      <p:sp>
        <p:nvSpPr>
          <p:cNvPr id="7" name="Slide Number Placeholder 17"/>
          <p:cNvSpPr>
            <a:spLocks noGrp="1"/>
          </p:cNvSpPr>
          <p:nvPr>
            <p:ph type="sldNum" sz="quarter" idx="12"/>
          </p:nvPr>
        </p:nvSpPr>
        <p:spPr>
          <a:xfrm>
            <a:off x="8647272" y="6407944"/>
            <a:ext cx="365760" cy="365125"/>
          </a:xfrm>
          <a:prstGeom prst="rect">
            <a:avLst/>
          </a:prstGeom>
        </p:spPr>
        <p:txBody>
          <a:bodyPr/>
          <a:lstStyle>
            <a:lvl1pPr>
              <a:defRPr/>
            </a:lvl1pPr>
          </a:lstStyle>
          <a:p>
            <a:fld id="{1C6D4E06-84C7-4852-9944-6ECA8DA3EDB6}"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761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70982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348540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529072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44262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9620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11479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96920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24452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31715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741080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67162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95501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505952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2" name="Group 12"/>
          <p:cNvGrpSpPr>
            <a:grpSpLocks/>
          </p:cNvGrpSpPr>
          <p:nvPr/>
        </p:nvGrpSpPr>
        <p:grpSpPr bwMode="auto">
          <a:xfrm>
            <a:off x="-23813" y="-28575"/>
            <a:ext cx="9144001" cy="6858000"/>
            <a:chOff x="15" y="-18"/>
            <a:chExt cx="5760" cy="4320"/>
          </a:xfrm>
        </p:grpSpPr>
        <p:sp>
          <p:nvSpPr>
            <p:cNvPr id="3" name="Rectangle 13"/>
            <p:cNvSpPr>
              <a:spLocks noChangeArrowheads="1"/>
            </p:cNvSpPr>
            <p:nvPr/>
          </p:nvSpPr>
          <p:spPr bwMode="auto">
            <a:xfrm>
              <a:off x="15" y="-18"/>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chemeClr val="tx1"/>
                </a:solidFill>
              </a:endParaRPr>
            </a:p>
          </p:txBody>
        </p:sp>
        <p:pic>
          <p:nvPicPr>
            <p:cNvPr id="4" name="Picture 16" descr="Color-ppt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 y="3798"/>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17"/>
          <p:cNvSpPr>
            <a:spLocks noChangeArrowheads="1"/>
          </p:cNvSpPr>
          <p:nvPr/>
        </p:nvSpPr>
        <p:spPr bwMode="auto">
          <a:xfrm>
            <a:off x="914400" y="6143625"/>
            <a:ext cx="3810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800"/>
              </a:spcBef>
            </a:pPr>
            <a:r>
              <a:rPr lang="en-US" sz="1100" b="1">
                <a:solidFill>
                  <a:srgbClr val="070C51"/>
                </a:solidFill>
              </a:rPr>
              <a:t>CALIFORNIA DEPARTMENT OF EDUCATION</a:t>
            </a:r>
            <a:br>
              <a:rPr lang="en-US" sz="1100" b="1">
                <a:solidFill>
                  <a:srgbClr val="070C51"/>
                </a:solidFill>
              </a:rPr>
            </a:br>
            <a:r>
              <a:rPr lang="en-US" sz="1100">
                <a:solidFill>
                  <a:srgbClr val="070C51"/>
                </a:solidFill>
              </a:rPr>
              <a:t>Tom Torlakson, State Superintendent of Public Instruction</a:t>
            </a:r>
            <a:endParaRPr lang="en-US" sz="1200" b="1">
              <a:solidFill>
                <a:schemeClr val="tx2"/>
              </a:solidFill>
            </a:endParaRP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694906" y="-3790366"/>
            <a:ext cx="1677988" cy="92202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177792"/>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71206" y="-2914066"/>
            <a:ext cx="1677988" cy="74676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8950F21F-B26B-4A7C-B727-848B8D359045}" type="slidenum">
              <a:rPr lang="en-US" smtClean="0"/>
              <a:pPr>
                <a:defRPr/>
              </a:pPr>
              <a:t>‹#›</a:t>
            </a:fld>
            <a:endParaRPr lang="en-US"/>
          </a:p>
        </p:txBody>
      </p:sp>
    </p:spTree>
    <p:extLst>
      <p:ext uri="{BB962C8B-B14F-4D97-AF65-F5344CB8AC3E}">
        <p14:creationId xmlns:p14="http://schemas.microsoft.com/office/powerpoint/2010/main" val="415914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AC511BB-DF72-4711-8C24-26500382961E}" type="slidenum">
              <a:rPr lang="en-US" smtClean="0"/>
              <a:pPr>
                <a:defRPr/>
              </a:pPr>
              <a:t>‹#›</a:t>
            </a:fld>
            <a:endParaRPr lang="en-US"/>
          </a:p>
        </p:txBody>
      </p:sp>
    </p:spTree>
    <p:extLst>
      <p:ext uri="{BB962C8B-B14F-4D97-AF65-F5344CB8AC3E}">
        <p14:creationId xmlns:p14="http://schemas.microsoft.com/office/powerpoint/2010/main" val="89181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A8C7BB5-623D-447D-A0C0-8F798F2FA800}" type="slidenum">
              <a:rPr lang="en-US" smtClean="0"/>
              <a:pPr>
                <a:defRPr/>
              </a:pPr>
              <a:t>‹#›</a:t>
            </a:fld>
            <a:endParaRPr lang="en-US"/>
          </a:p>
        </p:txBody>
      </p:sp>
    </p:spTree>
    <p:extLst>
      <p:ext uri="{BB962C8B-B14F-4D97-AF65-F5344CB8AC3E}">
        <p14:creationId xmlns:p14="http://schemas.microsoft.com/office/powerpoint/2010/main" val="193181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59901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FE070629-ABBB-49F8-8685-1A1FCD5BB8C9}" type="slidenum">
              <a:rPr lang="en-US" smtClean="0"/>
              <a:pPr>
                <a:defRPr/>
              </a:pPr>
              <a:t>‹#›</a:t>
            </a:fld>
            <a:endParaRPr lang="en-US"/>
          </a:p>
        </p:txBody>
      </p:sp>
    </p:spTree>
    <p:extLst>
      <p:ext uri="{BB962C8B-B14F-4D97-AF65-F5344CB8AC3E}">
        <p14:creationId xmlns:p14="http://schemas.microsoft.com/office/powerpoint/2010/main" val="422676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DA47B4-AA60-4C22-A534-7D0C611C158D}" type="slidenum">
              <a:rPr lang="en-US" smtClean="0"/>
              <a:pPr>
                <a:defRPr/>
              </a:pPr>
              <a:t>‹#›</a:t>
            </a:fld>
            <a:endParaRPr lang="en-US"/>
          </a:p>
        </p:txBody>
      </p:sp>
    </p:spTree>
    <p:extLst>
      <p:ext uri="{BB962C8B-B14F-4D97-AF65-F5344CB8AC3E}">
        <p14:creationId xmlns:p14="http://schemas.microsoft.com/office/powerpoint/2010/main" val="145617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C219AC1-6B11-4B73-8763-8D09A1D4EDAC}" type="slidenum">
              <a:rPr lang="en-US" smtClean="0"/>
              <a:pPr>
                <a:defRPr/>
              </a:pPr>
              <a:t>‹#›</a:t>
            </a:fld>
            <a:endParaRPr lang="en-US"/>
          </a:p>
        </p:txBody>
      </p:sp>
    </p:spTree>
    <p:extLst>
      <p:ext uri="{BB962C8B-B14F-4D97-AF65-F5344CB8AC3E}">
        <p14:creationId xmlns:p14="http://schemas.microsoft.com/office/powerpoint/2010/main" val="275287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4B6D8CC-EAC5-4BD2-B549-BEE457DF307A}" type="slidenum">
              <a:rPr lang="en-US" smtClean="0"/>
              <a:pPr>
                <a:defRPr/>
              </a:pPr>
              <a:t>‹#›</a:t>
            </a:fld>
            <a:endParaRPr lang="en-US"/>
          </a:p>
        </p:txBody>
      </p:sp>
    </p:spTree>
    <p:extLst>
      <p:ext uri="{BB962C8B-B14F-4D97-AF65-F5344CB8AC3E}">
        <p14:creationId xmlns:p14="http://schemas.microsoft.com/office/powerpoint/2010/main" val="10396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3B6B1F2-5201-4E23-A4A3-E6AA8C56FD41}" type="slidenum">
              <a:rPr lang="en-US" smtClean="0"/>
              <a:pPr>
                <a:defRPr/>
              </a:pPr>
              <a:t>‹#›</a:t>
            </a:fld>
            <a:endParaRPr lang="en-US"/>
          </a:p>
        </p:txBody>
      </p:sp>
    </p:spTree>
    <p:extLst>
      <p:ext uri="{BB962C8B-B14F-4D97-AF65-F5344CB8AC3E}">
        <p14:creationId xmlns:p14="http://schemas.microsoft.com/office/powerpoint/2010/main" val="427532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C698399-F728-4116-9E6F-6E5ABEF95737}" type="slidenum">
              <a:rPr lang="en-US" smtClean="0"/>
              <a:pPr>
                <a:defRPr/>
              </a:pPr>
              <a:t>‹#›</a:t>
            </a:fld>
            <a:endParaRPr lang="en-US"/>
          </a:p>
        </p:txBody>
      </p:sp>
    </p:spTree>
    <p:extLst>
      <p:ext uri="{BB962C8B-B14F-4D97-AF65-F5344CB8AC3E}">
        <p14:creationId xmlns:p14="http://schemas.microsoft.com/office/powerpoint/2010/main" val="357843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FFE6D16-D936-4421-9A1F-3369AF877089}" type="slidenum">
              <a:rPr lang="en-US" smtClean="0"/>
              <a:pPr>
                <a:defRPr/>
              </a:pPr>
              <a:t>‹#›</a:t>
            </a:fld>
            <a:endParaRPr lang="en-US"/>
          </a:p>
        </p:txBody>
      </p:sp>
    </p:spTree>
    <p:extLst>
      <p:ext uri="{BB962C8B-B14F-4D97-AF65-F5344CB8AC3E}">
        <p14:creationId xmlns:p14="http://schemas.microsoft.com/office/powerpoint/2010/main" val="180745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3480886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997385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7446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26186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555582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03311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5026836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95972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382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46858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489703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907705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5376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50459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71272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67268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457200" y="1447800"/>
            <a:ext cx="8229600" cy="4678363"/>
          </a:xfr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8"/>
          <p:cNvSpPr>
            <a:spLocks noGrp="1"/>
          </p:cNvSpPr>
          <p:nvPr>
            <p:ph type="title"/>
          </p:nvPr>
        </p:nvSpPr>
        <p:spPr>
          <a:xfrm>
            <a:off x="457200" y="120549"/>
            <a:ext cx="7010400" cy="1197214"/>
          </a:xfrm>
          <a:prstGeom prst="rect">
            <a:avLst/>
          </a:prstGeom>
        </p:spPr>
        <p:txBody>
          <a:bodyPr anchor="b" anchorCtr="0">
            <a:normAutofit/>
          </a:bodyPr>
          <a:lstStyle>
            <a:lvl1pPr>
              <a:defRPr>
                <a:solidFill>
                  <a:schemeClr val="tx2">
                    <a:lumMod val="75000"/>
                  </a:schemeClr>
                </a:solidFill>
              </a:defRPr>
            </a:lvl1pPr>
          </a:lstStyle>
          <a:p>
            <a:pPr algn="l"/>
            <a:r>
              <a:rPr lang="en-US" dirty="0" smtClean="0"/>
              <a:t>Click to edit Master title style</a:t>
            </a:r>
            <a:endParaRPr lang="en-US" dirty="0"/>
          </a:p>
        </p:txBody>
      </p:sp>
      <p:pic>
        <p:nvPicPr>
          <p:cNvPr id="12" name="Picture 11" descr="SBCSS_T_c_0908.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4185" y="45328"/>
            <a:ext cx="1031484" cy="1137472"/>
          </a:xfrm>
          <a:prstGeom prst="rect">
            <a:avLst/>
          </a:prstGeom>
        </p:spPr>
      </p:pic>
      <p:sp>
        <p:nvSpPr>
          <p:cNvPr id="13" name="TextBox 12"/>
          <p:cNvSpPr txBox="1"/>
          <p:nvPr userDrawn="1"/>
        </p:nvSpPr>
        <p:spPr>
          <a:xfrm>
            <a:off x="7565226" y="1143000"/>
            <a:ext cx="1172116" cy="192360"/>
          </a:xfrm>
          <a:prstGeom prst="rect">
            <a:avLst/>
          </a:prstGeom>
          <a:noFill/>
        </p:spPr>
        <p:txBody>
          <a:bodyPr wrap="none" rtlCol="0">
            <a:spAutoFit/>
          </a:bodyPr>
          <a:lstStyle/>
          <a:p>
            <a:r>
              <a:rPr lang="en-US" sz="650" b="1" dirty="0" smtClean="0">
                <a:solidFill>
                  <a:schemeClr val="tx2">
                    <a:lumMod val="75000"/>
                  </a:schemeClr>
                </a:solidFill>
              </a:rPr>
              <a:t>Education Support Services</a:t>
            </a:r>
            <a:endParaRPr lang="en-US" sz="650" b="1" dirty="0">
              <a:solidFill>
                <a:schemeClr val="tx2">
                  <a:lumMod val="75000"/>
                </a:schemeClr>
              </a:solidFill>
            </a:endParaRPr>
          </a:p>
        </p:txBody>
      </p:sp>
    </p:spTree>
    <p:extLst>
      <p:ext uri="{BB962C8B-B14F-4D97-AF65-F5344CB8AC3E}">
        <p14:creationId xmlns:p14="http://schemas.microsoft.com/office/powerpoint/2010/main" val="54804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a:xfrm>
            <a:off x="304800" y="6026406"/>
            <a:ext cx="609600" cy="587119"/>
          </a:xfrm>
        </p:spPr>
        <p:txBody>
          <a:bodyPr/>
          <a:lstStyle>
            <a:lvl1pPr>
              <a:defRPr>
                <a:solidFill>
                  <a:srgbClr val="FFFFFF"/>
                </a:solidFill>
              </a:defRPr>
            </a:lvl1pPr>
            <a:extLst/>
          </a:lstStyle>
          <a:p>
            <a:fld id="{D9098022-8651-4217-98EB-8C2D7ABB5A0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75245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79525" y="685800"/>
            <a:ext cx="70866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79525" y="1600200"/>
            <a:ext cx="5257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79525" y="3938588"/>
            <a:ext cx="5257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21"/>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17"/>
          <p:cNvSpPr>
            <a:spLocks noGrp="1"/>
          </p:cNvSpPr>
          <p:nvPr>
            <p:ph type="sldNum" sz="quarter" idx="12"/>
          </p:nvPr>
        </p:nvSpPr>
        <p:spPr/>
        <p:txBody>
          <a:bodyPr/>
          <a:lstStyle>
            <a:lvl1pPr>
              <a:defRPr/>
            </a:lvl1pPr>
          </a:lstStyle>
          <a:p>
            <a:fld id="{1C6D4E06-84C7-4852-9944-6ECA8DA3EDB6}"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761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 name="Group 12"/>
          <p:cNvGrpSpPr>
            <a:grpSpLocks/>
          </p:cNvGrpSpPr>
          <p:nvPr userDrawn="1"/>
        </p:nvGrpSpPr>
        <p:grpSpPr bwMode="auto">
          <a:xfrm>
            <a:off x="-23813" y="-28575"/>
            <a:ext cx="9144001" cy="6858000"/>
            <a:chOff x="15" y="-18"/>
            <a:chExt cx="5760" cy="4320"/>
          </a:xfrm>
        </p:grpSpPr>
        <p:sp>
          <p:nvSpPr>
            <p:cNvPr id="3" name="Rectangle 13"/>
            <p:cNvSpPr>
              <a:spLocks noChangeArrowheads="1"/>
            </p:cNvSpPr>
            <p:nvPr/>
          </p:nvSpPr>
          <p:spPr bwMode="auto">
            <a:xfrm>
              <a:off x="15" y="-18"/>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chemeClr val="tx1"/>
                </a:solidFill>
              </a:endParaRPr>
            </a:p>
          </p:txBody>
        </p:sp>
        <p:pic>
          <p:nvPicPr>
            <p:cNvPr id="4" name="Picture 16" descr="Color-ppt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 y="3936"/>
              <a:ext cx="3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17"/>
          <p:cNvSpPr>
            <a:spLocks noChangeArrowheads="1"/>
          </p:cNvSpPr>
          <p:nvPr userDrawn="1"/>
        </p:nvSpPr>
        <p:spPr bwMode="auto">
          <a:xfrm>
            <a:off x="661988" y="6410325"/>
            <a:ext cx="807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800"/>
              </a:spcBef>
            </a:pPr>
            <a:r>
              <a:rPr lang="en-US" sz="1100" b="1">
                <a:solidFill>
                  <a:srgbClr val="070C51"/>
                </a:solidFill>
              </a:rPr>
              <a:t>CALIFORNIA DEPARTMENT OF EDUCATION – </a:t>
            </a:r>
            <a:r>
              <a:rPr lang="en-US" sz="1100">
                <a:solidFill>
                  <a:srgbClr val="070C51"/>
                </a:solidFill>
              </a:rPr>
              <a:t>Tom Torlakson, State Superintendent of Public Instruction</a:t>
            </a:r>
            <a:endParaRPr lang="en-US" sz="1200" b="1">
              <a:solidFill>
                <a:schemeClr val="tx2"/>
              </a:solidFill>
            </a:endParaRPr>
          </a:p>
        </p:txBody>
      </p: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3852391" y="-3918106"/>
            <a:ext cx="1430129" cy="92202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756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4571206" y="-2914066"/>
            <a:ext cx="1677988" cy="74676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36A8EA20-3C8C-C040-B60B-DD7674DB21B9}" type="slidenum">
              <a:rPr lang="en-US"/>
              <a:pPr>
                <a:defRPr/>
              </a:pPr>
              <a:t>‹#›</a:t>
            </a:fld>
            <a:endParaRPr lang="en-US"/>
          </a:p>
        </p:txBody>
      </p:sp>
    </p:spTree>
    <p:extLst>
      <p:ext uri="{BB962C8B-B14F-4D97-AF65-F5344CB8AC3E}">
        <p14:creationId xmlns:p14="http://schemas.microsoft.com/office/powerpoint/2010/main" val="597522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D2CE92A-9831-B746-A69D-BF1F57D9D19D}" type="slidenum">
              <a:rPr lang="en-US"/>
              <a:pPr>
                <a:defRPr/>
              </a:pPr>
              <a:t>‹#›</a:t>
            </a:fld>
            <a:endParaRPr lang="en-US"/>
          </a:p>
        </p:txBody>
      </p:sp>
    </p:spTree>
    <p:extLst>
      <p:ext uri="{BB962C8B-B14F-4D97-AF65-F5344CB8AC3E}">
        <p14:creationId xmlns:p14="http://schemas.microsoft.com/office/powerpoint/2010/main" val="2386167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3E9EF-889E-994C-B532-67A87BCC5DE0}" type="slidenum">
              <a:rPr lang="en-US"/>
              <a:pPr>
                <a:defRPr/>
              </a:pPr>
              <a:t>‹#›</a:t>
            </a:fld>
            <a:endParaRPr lang="en-US"/>
          </a:p>
        </p:txBody>
      </p:sp>
    </p:spTree>
    <p:extLst>
      <p:ext uri="{BB962C8B-B14F-4D97-AF65-F5344CB8AC3E}">
        <p14:creationId xmlns:p14="http://schemas.microsoft.com/office/powerpoint/2010/main" val="1601125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048CBDE-7077-C14A-BB1A-F06C89250097}" type="slidenum">
              <a:rPr lang="en-US"/>
              <a:pPr>
                <a:defRPr/>
              </a:pPr>
              <a:t>‹#›</a:t>
            </a:fld>
            <a:endParaRPr lang="en-US"/>
          </a:p>
        </p:txBody>
      </p:sp>
    </p:spTree>
    <p:extLst>
      <p:ext uri="{BB962C8B-B14F-4D97-AF65-F5344CB8AC3E}">
        <p14:creationId xmlns:p14="http://schemas.microsoft.com/office/powerpoint/2010/main" val="3482402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7CC3562-58AE-CE42-B01A-1C642DA44536}" type="slidenum">
              <a:rPr lang="en-US"/>
              <a:pPr>
                <a:defRPr/>
              </a:pPr>
              <a:t>‹#›</a:t>
            </a:fld>
            <a:endParaRPr lang="en-US"/>
          </a:p>
        </p:txBody>
      </p:sp>
    </p:spTree>
    <p:extLst>
      <p:ext uri="{BB962C8B-B14F-4D97-AF65-F5344CB8AC3E}">
        <p14:creationId xmlns:p14="http://schemas.microsoft.com/office/powerpoint/2010/main" val="128802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718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07102D7-5706-B14B-AB56-0D048B2548FA}" type="slidenum">
              <a:rPr lang="en-US"/>
              <a:pPr>
                <a:defRPr/>
              </a:pPr>
              <a:t>‹#›</a:t>
            </a:fld>
            <a:endParaRPr lang="en-US"/>
          </a:p>
        </p:txBody>
      </p:sp>
    </p:spTree>
    <p:extLst>
      <p:ext uri="{BB962C8B-B14F-4D97-AF65-F5344CB8AC3E}">
        <p14:creationId xmlns:p14="http://schemas.microsoft.com/office/powerpoint/2010/main" val="30833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A4EB33A-AC19-6D43-9B32-1777A4DA129D}" type="slidenum">
              <a:rPr lang="en-US"/>
              <a:pPr>
                <a:defRPr/>
              </a:pPr>
              <a:t>‹#›</a:t>
            </a:fld>
            <a:endParaRPr lang="en-US"/>
          </a:p>
        </p:txBody>
      </p:sp>
    </p:spTree>
    <p:extLst>
      <p:ext uri="{BB962C8B-B14F-4D97-AF65-F5344CB8AC3E}">
        <p14:creationId xmlns:p14="http://schemas.microsoft.com/office/powerpoint/2010/main" val="845875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338632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B0DD5E0-35DE-A34C-A8B5-958E0B8428B4}" type="slidenum">
              <a:rPr lang="en-US"/>
              <a:pPr>
                <a:defRPr/>
              </a:pPr>
              <a:t>‹#›</a:t>
            </a:fld>
            <a:endParaRPr lang="en-US"/>
          </a:p>
        </p:txBody>
      </p:sp>
    </p:spTree>
    <p:extLst>
      <p:ext uri="{BB962C8B-B14F-4D97-AF65-F5344CB8AC3E}">
        <p14:creationId xmlns:p14="http://schemas.microsoft.com/office/powerpoint/2010/main" val="9114705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595A6E0-2476-9041-AF1C-E6469A562BCB}" type="slidenum">
              <a:rPr lang="en-US"/>
              <a:pPr>
                <a:defRPr/>
              </a:pPr>
              <a:t>‹#›</a:t>
            </a:fld>
            <a:endParaRPr lang="en-US"/>
          </a:p>
        </p:txBody>
      </p:sp>
    </p:spTree>
    <p:extLst>
      <p:ext uri="{BB962C8B-B14F-4D97-AF65-F5344CB8AC3E}">
        <p14:creationId xmlns:p14="http://schemas.microsoft.com/office/powerpoint/2010/main" val="1877248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6529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12"/>
          <p:cNvGrpSpPr>
            <a:grpSpLocks/>
          </p:cNvGrpSpPr>
          <p:nvPr/>
        </p:nvGrpSpPr>
        <p:grpSpPr bwMode="auto">
          <a:xfrm>
            <a:off x="0" y="0"/>
            <a:ext cx="9144000" cy="6858000"/>
            <a:chOff x="0" y="0"/>
            <a:chExt cx="5760" cy="4320"/>
          </a:xfrm>
        </p:grpSpPr>
        <p:sp>
          <p:nvSpPr>
            <p:cNvPr id="4" name="Rectangle 13"/>
            <p:cNvSpPr>
              <a:spLocks noChangeArrowheads="1"/>
            </p:cNvSpPr>
            <p:nvPr/>
          </p:nvSpPr>
          <p:spPr bwMode="auto">
            <a:xfrm>
              <a:off x="0" y="0"/>
              <a:ext cx="5760" cy="4320"/>
            </a:xfrm>
            <a:prstGeom prst="rect">
              <a:avLst/>
            </a:prstGeom>
            <a:solidFill>
              <a:srgbClr val="FEEDE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tx1"/>
                </a:solidFill>
              </a:endParaRPr>
            </a:p>
          </p:txBody>
        </p:sp>
        <p:sp>
          <p:nvSpPr>
            <p:cNvPr id="5" name="Rectangle 14"/>
            <p:cNvSpPr>
              <a:spLocks noChangeArrowheads="1"/>
            </p:cNvSpPr>
            <p:nvPr/>
          </p:nvSpPr>
          <p:spPr bwMode="auto">
            <a:xfrm>
              <a:off x="1248" y="1392"/>
              <a:ext cx="4512" cy="96"/>
            </a:xfrm>
            <a:prstGeom prst="rect">
              <a:avLst/>
            </a:prstGeom>
            <a:gradFill rotWithShape="0">
              <a:gsLst>
                <a:gs pos="0">
                  <a:srgbClr val="F17157"/>
                </a:gs>
                <a:gs pos="100000">
                  <a:srgbClr val="FAD0C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15"/>
            <p:cNvSpPr>
              <a:spLocks noChangeArrowheads="1"/>
            </p:cNvSpPr>
            <p:nvPr/>
          </p:nvSpPr>
          <p:spPr bwMode="auto">
            <a:xfrm>
              <a:off x="0" y="0"/>
              <a:ext cx="1056" cy="4320"/>
            </a:xfrm>
            <a:prstGeom prst="rect">
              <a:avLst/>
            </a:prstGeom>
            <a:solidFill>
              <a:srgbClr val="F3D6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endParaRPr lang="en-US"/>
            </a:p>
          </p:txBody>
        </p:sp>
        <p:pic>
          <p:nvPicPr>
            <p:cNvPr id="7" name="Picture 16" descr="Color-ppt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63500" dir="3187806" algn="ctr" rotWithShape="0">
                      <a:srgbClr val="A4A4A4">
                        <a:alpha val="50000"/>
                      </a:srgbClr>
                    </a:outerShdw>
                  </a:effectLst>
                </a14:hiddenEffects>
              </a:ext>
            </a:extLst>
          </p:spPr>
        </p:pic>
      </p:grpSp>
      <p:sp>
        <p:nvSpPr>
          <p:cNvPr id="8" name="Rectangle 17"/>
          <p:cNvSpPr>
            <a:spLocks noChangeArrowheads="1"/>
          </p:cNvSpPr>
          <p:nvPr/>
        </p:nvSpPr>
        <p:spPr bwMode="auto">
          <a:xfrm>
            <a:off x="1905000" y="6096000"/>
            <a:ext cx="716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ts val="800"/>
              </a:spcBef>
            </a:pPr>
            <a:r>
              <a:rPr lang="en-US" altLang="en-US" sz="1100" b="1">
                <a:solidFill>
                  <a:srgbClr val="070C51"/>
                </a:solidFill>
              </a:rPr>
              <a:t>CALIFORNIA DEPARTMENT OF EDUCATION</a:t>
            </a:r>
            <a:br>
              <a:rPr lang="en-US" altLang="en-US" sz="1100" b="1">
                <a:solidFill>
                  <a:srgbClr val="070C51"/>
                </a:solidFill>
              </a:rPr>
            </a:br>
            <a:r>
              <a:rPr lang="en-US" altLang="en-US" sz="1100">
                <a:solidFill>
                  <a:srgbClr val="070C51"/>
                </a:solidFill>
              </a:rPr>
              <a:t>Tom Torlakson, State Superintendent of Public Instruction</a:t>
            </a:r>
            <a:endParaRPr lang="en-US" altLang="en-US" sz="1200" b="1">
              <a:solidFill>
                <a:schemeClr val="tx2"/>
              </a:solidFill>
            </a:endParaRPr>
          </a:p>
        </p:txBody>
      </p:sp>
      <p:sp>
        <p:nvSpPr>
          <p:cNvPr id="25607" name="Rectangle 7"/>
          <p:cNvSpPr>
            <a:spLocks noGrp="1" noChangeArrowheads="1"/>
          </p:cNvSpPr>
          <p:nvPr>
            <p:ph type="ctrTitle"/>
          </p:nvPr>
        </p:nvSpPr>
        <p:spPr>
          <a:xfrm>
            <a:off x="1981200" y="2760663"/>
            <a:ext cx="6781800" cy="2420937"/>
          </a:xfrm>
        </p:spPr>
        <p:txBody>
          <a:bodyPr/>
          <a:lstStyle>
            <a:lvl1pPr>
              <a:defRPr/>
            </a:lvl1pPr>
          </a:lstStyle>
          <a:p>
            <a:pPr lvl="0"/>
            <a:r>
              <a:rPr lang="en-US" noProof="0" smtClean="0"/>
              <a:t>Click to edit Master title style</a:t>
            </a:r>
          </a:p>
        </p:txBody>
      </p:sp>
    </p:spTree>
    <p:extLst>
      <p:ext uri="{BB962C8B-B14F-4D97-AF65-F5344CB8AC3E}">
        <p14:creationId xmlns:p14="http://schemas.microsoft.com/office/powerpoint/2010/main" val="76138914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385531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07634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98692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384929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89525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373467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35010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5787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64368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56623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50600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457200" y="1447800"/>
            <a:ext cx="8229600" cy="4678363"/>
          </a:xfr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8"/>
          <p:cNvSpPr>
            <a:spLocks noGrp="1"/>
          </p:cNvSpPr>
          <p:nvPr>
            <p:ph type="title"/>
          </p:nvPr>
        </p:nvSpPr>
        <p:spPr>
          <a:xfrm>
            <a:off x="457200" y="120549"/>
            <a:ext cx="7010400" cy="1197214"/>
          </a:xfrm>
          <a:prstGeom prst="rect">
            <a:avLst/>
          </a:prstGeom>
        </p:spPr>
        <p:txBody>
          <a:bodyPr anchor="b" anchorCtr="0">
            <a:normAutofit/>
          </a:bodyPr>
          <a:lstStyle>
            <a:lvl1pPr>
              <a:defRPr>
                <a:solidFill>
                  <a:schemeClr val="tx2">
                    <a:lumMod val="75000"/>
                  </a:schemeClr>
                </a:solidFill>
              </a:defRPr>
            </a:lvl1pPr>
          </a:lstStyle>
          <a:p>
            <a:pPr algn="l"/>
            <a:r>
              <a:rPr lang="en-US" dirty="0" smtClean="0"/>
              <a:t>Click to edit Master title style</a:t>
            </a:r>
            <a:endParaRPr lang="en-US" dirty="0"/>
          </a:p>
        </p:txBody>
      </p:sp>
      <p:pic>
        <p:nvPicPr>
          <p:cNvPr id="12" name="Picture 11" descr="SBCSS_T_c_0908.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4185" y="45328"/>
            <a:ext cx="1031484" cy="1137472"/>
          </a:xfrm>
          <a:prstGeom prst="rect">
            <a:avLst/>
          </a:prstGeom>
        </p:spPr>
      </p:pic>
      <p:sp>
        <p:nvSpPr>
          <p:cNvPr id="13" name="TextBox 12"/>
          <p:cNvSpPr txBox="1"/>
          <p:nvPr userDrawn="1"/>
        </p:nvSpPr>
        <p:spPr>
          <a:xfrm>
            <a:off x="7565226" y="1143000"/>
            <a:ext cx="1172116" cy="192360"/>
          </a:xfrm>
          <a:prstGeom prst="rect">
            <a:avLst/>
          </a:prstGeom>
          <a:noFill/>
        </p:spPr>
        <p:txBody>
          <a:bodyPr wrap="none" rtlCol="0">
            <a:spAutoFit/>
          </a:bodyPr>
          <a:lstStyle/>
          <a:p>
            <a:r>
              <a:rPr lang="en-US" sz="650" b="1" dirty="0" smtClean="0">
                <a:solidFill>
                  <a:schemeClr val="tx2">
                    <a:lumMod val="75000"/>
                  </a:schemeClr>
                </a:solidFill>
              </a:rPr>
              <a:t>Education Support Services</a:t>
            </a:r>
            <a:endParaRPr lang="en-US" sz="650" b="1" dirty="0">
              <a:solidFill>
                <a:schemeClr val="tx2">
                  <a:lumMod val="75000"/>
                </a:schemeClr>
              </a:solidFill>
            </a:endParaRPr>
          </a:p>
        </p:txBody>
      </p:sp>
    </p:spTree>
    <p:extLst>
      <p:ext uri="{BB962C8B-B14F-4D97-AF65-F5344CB8AC3E}">
        <p14:creationId xmlns:p14="http://schemas.microsoft.com/office/powerpoint/2010/main" val="54804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a:xfrm>
            <a:off x="304800" y="6026406"/>
            <a:ext cx="609600" cy="587119"/>
          </a:xfrm>
        </p:spPr>
        <p:txBody>
          <a:bodyPr/>
          <a:lstStyle>
            <a:lvl1pPr>
              <a:defRPr>
                <a:solidFill>
                  <a:srgbClr val="FFFFFF"/>
                </a:solidFill>
              </a:defRPr>
            </a:lvl1pPr>
            <a:extLst/>
          </a:lstStyle>
          <a:p>
            <a:fld id="{D9098022-8651-4217-98EB-8C2D7ABB5A0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79525" y="685800"/>
            <a:ext cx="70866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79525" y="1600200"/>
            <a:ext cx="5257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79525" y="3938588"/>
            <a:ext cx="5257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21"/>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17"/>
          <p:cNvSpPr>
            <a:spLocks noGrp="1"/>
          </p:cNvSpPr>
          <p:nvPr>
            <p:ph type="sldNum" sz="quarter" idx="12"/>
          </p:nvPr>
        </p:nvSpPr>
        <p:spPr/>
        <p:txBody>
          <a:bodyPr/>
          <a:lstStyle>
            <a:lvl1pPr>
              <a:defRPr/>
            </a:lvl1pPr>
          </a:lstStyle>
          <a:p>
            <a:fld id="{1C6D4E06-84C7-4852-9944-6ECA8DA3EDB6}"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761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27911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577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53448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69025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314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88632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898139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5157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4181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92187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4482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07617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78346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12"/>
          <p:cNvGrpSpPr>
            <a:grpSpLocks/>
          </p:cNvGrpSpPr>
          <p:nvPr/>
        </p:nvGrpSpPr>
        <p:grpSpPr bwMode="auto">
          <a:xfrm>
            <a:off x="0" y="0"/>
            <a:ext cx="9144000" cy="6858000"/>
            <a:chOff x="0" y="0"/>
            <a:chExt cx="5760" cy="4320"/>
          </a:xfrm>
        </p:grpSpPr>
        <p:sp>
          <p:nvSpPr>
            <p:cNvPr id="4" name="Rectangle 13"/>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rgbClr val="000000"/>
                </a:solidFill>
              </a:endParaRPr>
            </a:p>
          </p:txBody>
        </p:sp>
        <p:sp>
          <p:nvSpPr>
            <p:cNvPr id="5" name="Rectangle 14"/>
            <p:cNvSpPr>
              <a:spLocks noChangeArrowheads="1"/>
            </p:cNvSpPr>
            <p:nvPr/>
          </p:nvSpPr>
          <p:spPr bwMode="auto">
            <a:xfrm>
              <a:off x="1248" y="1392"/>
              <a:ext cx="4512" cy="96"/>
            </a:xfrm>
            <a:prstGeom prst="rect">
              <a:avLst/>
            </a:prstGeom>
            <a:gradFill rotWithShape="0">
              <a:gsLst>
                <a:gs pos="0">
                  <a:srgbClr val="F17157"/>
                </a:gs>
                <a:gs pos="100000">
                  <a:srgbClr val="FAD0C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15"/>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7" name="Picture 16" descr="Color-ppt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7"/>
          <p:cNvSpPr>
            <a:spLocks noChangeArrowheads="1"/>
          </p:cNvSpPr>
          <p:nvPr/>
        </p:nvSpPr>
        <p:spPr bwMode="auto">
          <a:xfrm>
            <a:off x="1905000" y="6096000"/>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800"/>
              </a:spcBef>
            </a:pPr>
            <a:r>
              <a:rPr lang="en-US" sz="1100" b="1">
                <a:solidFill>
                  <a:srgbClr val="070C51"/>
                </a:solidFill>
              </a:rPr>
              <a:t>CALIFORNIA DEPARTMENT OF EDUCATION</a:t>
            </a:r>
            <a:br>
              <a:rPr lang="en-US" sz="1100" b="1">
                <a:solidFill>
                  <a:srgbClr val="070C51"/>
                </a:solidFill>
              </a:rPr>
            </a:br>
            <a:r>
              <a:rPr lang="en-US" sz="1100">
                <a:solidFill>
                  <a:srgbClr val="070C51"/>
                </a:solidFill>
              </a:rPr>
              <a:t>Tom Torlakson, State Superintendent of Public Instruction</a:t>
            </a:r>
            <a:endParaRPr lang="en-US" sz="1200" b="1">
              <a:solidFill>
                <a:srgbClr val="000000"/>
              </a:solidFill>
            </a:endParaRPr>
          </a:p>
        </p:txBody>
      </p:sp>
      <p:sp>
        <p:nvSpPr>
          <p:cNvPr id="25607" name="Rectangle 7"/>
          <p:cNvSpPr>
            <a:spLocks noGrp="1" noChangeArrowheads="1"/>
          </p:cNvSpPr>
          <p:nvPr>
            <p:ph type="ctrTitle"/>
          </p:nvPr>
        </p:nvSpPr>
        <p:spPr>
          <a:xfrm>
            <a:off x="1981200" y="2760663"/>
            <a:ext cx="6781800" cy="2420937"/>
          </a:xfrm>
        </p:spPr>
        <p:txBody>
          <a:bodyPr/>
          <a:lstStyle>
            <a:lvl1pPr>
              <a:defRPr/>
            </a:lvl1pPr>
          </a:lstStyle>
          <a:p>
            <a:pPr lvl="0"/>
            <a:r>
              <a:rPr lang="en-US" noProof="0" smtClean="0"/>
              <a:t>Click to edit Master title style</a:t>
            </a:r>
          </a:p>
        </p:txBody>
      </p:sp>
    </p:spTree>
    <p:extLst>
      <p:ext uri="{BB962C8B-B14F-4D97-AF65-F5344CB8AC3E}">
        <p14:creationId xmlns:p14="http://schemas.microsoft.com/office/powerpoint/2010/main" val="245161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87274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44963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06465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90536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01880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96920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159901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26186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50459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271272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67268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098022-8651-4217-98EB-8C2D7ABB5A07}" type="slidenum">
              <a:rPr lang="en-US" smtClean="0"/>
              <a:t>‹#›</a:t>
            </a:fld>
            <a:endParaRPr lang="en-US"/>
          </a:p>
        </p:txBody>
      </p:sp>
    </p:spTree>
    <p:extLst>
      <p:ext uri="{BB962C8B-B14F-4D97-AF65-F5344CB8AC3E}">
        <p14:creationId xmlns:p14="http://schemas.microsoft.com/office/powerpoint/2010/main" val="404372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457200" y="1447800"/>
            <a:ext cx="8229600" cy="4678363"/>
          </a:xfr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8"/>
          <p:cNvSpPr>
            <a:spLocks noGrp="1"/>
          </p:cNvSpPr>
          <p:nvPr>
            <p:ph type="title"/>
          </p:nvPr>
        </p:nvSpPr>
        <p:spPr>
          <a:xfrm>
            <a:off x="457200" y="120549"/>
            <a:ext cx="7010400" cy="1197214"/>
          </a:xfrm>
          <a:prstGeom prst="rect">
            <a:avLst/>
          </a:prstGeom>
        </p:spPr>
        <p:txBody>
          <a:bodyPr anchor="b" anchorCtr="0">
            <a:normAutofit/>
          </a:bodyPr>
          <a:lstStyle>
            <a:lvl1pPr>
              <a:defRPr>
                <a:solidFill>
                  <a:schemeClr val="tx2">
                    <a:lumMod val="75000"/>
                  </a:schemeClr>
                </a:solidFill>
              </a:defRPr>
            </a:lvl1pPr>
          </a:lstStyle>
          <a:p>
            <a:pPr algn="l"/>
            <a:r>
              <a:rPr lang="en-US" dirty="0" smtClean="0"/>
              <a:t>Click to edit Master title style</a:t>
            </a:r>
            <a:endParaRPr lang="en-US" dirty="0"/>
          </a:p>
        </p:txBody>
      </p:sp>
      <p:pic>
        <p:nvPicPr>
          <p:cNvPr id="12" name="Picture 11" descr="SBCSS_T_c_0908.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4185" y="45328"/>
            <a:ext cx="1031484" cy="1137472"/>
          </a:xfrm>
          <a:prstGeom prst="rect">
            <a:avLst/>
          </a:prstGeom>
        </p:spPr>
      </p:pic>
      <p:sp>
        <p:nvSpPr>
          <p:cNvPr id="13" name="TextBox 12"/>
          <p:cNvSpPr txBox="1"/>
          <p:nvPr userDrawn="1"/>
        </p:nvSpPr>
        <p:spPr>
          <a:xfrm>
            <a:off x="7565226" y="1143000"/>
            <a:ext cx="1172116" cy="192360"/>
          </a:xfrm>
          <a:prstGeom prst="rect">
            <a:avLst/>
          </a:prstGeom>
          <a:noFill/>
        </p:spPr>
        <p:txBody>
          <a:bodyPr wrap="none" rtlCol="0">
            <a:spAutoFit/>
          </a:bodyPr>
          <a:lstStyle/>
          <a:p>
            <a:r>
              <a:rPr lang="en-US" sz="650" b="1" dirty="0" smtClean="0">
                <a:solidFill>
                  <a:schemeClr val="tx2">
                    <a:lumMod val="75000"/>
                  </a:schemeClr>
                </a:solidFill>
              </a:rPr>
              <a:t>Education Support Services</a:t>
            </a:r>
            <a:endParaRPr lang="en-US" sz="650" b="1" dirty="0">
              <a:solidFill>
                <a:schemeClr val="tx2">
                  <a:lumMod val="75000"/>
                </a:schemeClr>
              </a:solidFill>
            </a:endParaRPr>
          </a:p>
        </p:txBody>
      </p:sp>
    </p:spTree>
    <p:extLst>
      <p:ext uri="{BB962C8B-B14F-4D97-AF65-F5344CB8AC3E}">
        <p14:creationId xmlns:p14="http://schemas.microsoft.com/office/powerpoint/2010/main" val="54804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a:xfrm>
            <a:off x="304800" y="6026406"/>
            <a:ext cx="609600" cy="587119"/>
          </a:xfrm>
        </p:spPr>
        <p:txBody>
          <a:bodyPr/>
          <a:lstStyle>
            <a:lvl1pPr>
              <a:defRPr>
                <a:solidFill>
                  <a:srgbClr val="FFFFFF"/>
                </a:solidFill>
              </a:defRPr>
            </a:lvl1pPr>
            <a:extLst/>
          </a:lstStyle>
          <a:p>
            <a:fld id="{D9098022-8651-4217-98EB-8C2D7ABB5A0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79525" y="685800"/>
            <a:ext cx="70866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79525" y="1600200"/>
            <a:ext cx="5257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79525" y="3938588"/>
            <a:ext cx="5257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21"/>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17"/>
          <p:cNvSpPr>
            <a:spLocks noGrp="1"/>
          </p:cNvSpPr>
          <p:nvPr>
            <p:ph type="sldNum" sz="quarter" idx="12"/>
          </p:nvPr>
        </p:nvSpPr>
        <p:spPr/>
        <p:txBody>
          <a:bodyPr/>
          <a:lstStyle>
            <a:lvl1pPr>
              <a:defRPr/>
            </a:lvl1pPr>
          </a:lstStyle>
          <a:p>
            <a:fld id="{1C6D4E06-84C7-4852-9944-6ECA8DA3EDB6}"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761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 name="Group 12"/>
          <p:cNvGrpSpPr>
            <a:grpSpLocks/>
          </p:cNvGrpSpPr>
          <p:nvPr userDrawn="1"/>
        </p:nvGrpSpPr>
        <p:grpSpPr bwMode="auto">
          <a:xfrm>
            <a:off x="-23813" y="-28575"/>
            <a:ext cx="9144001" cy="6858000"/>
            <a:chOff x="15" y="-18"/>
            <a:chExt cx="5760" cy="4320"/>
          </a:xfrm>
        </p:grpSpPr>
        <p:sp>
          <p:nvSpPr>
            <p:cNvPr id="3" name="Rectangle 13"/>
            <p:cNvSpPr>
              <a:spLocks noChangeArrowheads="1"/>
            </p:cNvSpPr>
            <p:nvPr/>
          </p:nvSpPr>
          <p:spPr bwMode="auto">
            <a:xfrm>
              <a:off x="15" y="-18"/>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chemeClr val="tx1"/>
                </a:solidFill>
              </a:endParaRPr>
            </a:p>
          </p:txBody>
        </p:sp>
        <p:pic>
          <p:nvPicPr>
            <p:cNvPr id="4" name="Picture 16" descr="Color-ppt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 y="3936"/>
              <a:ext cx="3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17"/>
          <p:cNvSpPr>
            <a:spLocks noChangeArrowheads="1"/>
          </p:cNvSpPr>
          <p:nvPr userDrawn="1"/>
        </p:nvSpPr>
        <p:spPr bwMode="auto">
          <a:xfrm>
            <a:off x="661988" y="6410325"/>
            <a:ext cx="807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800"/>
              </a:spcBef>
            </a:pPr>
            <a:r>
              <a:rPr lang="en-US" sz="1100" b="1">
                <a:solidFill>
                  <a:srgbClr val="070C51"/>
                </a:solidFill>
              </a:rPr>
              <a:t>CALIFORNIA DEPARTMENT OF EDUCATION – </a:t>
            </a:r>
            <a:r>
              <a:rPr lang="en-US" sz="1100">
                <a:solidFill>
                  <a:srgbClr val="070C51"/>
                </a:solidFill>
              </a:rPr>
              <a:t>Tom Torlakson, State Superintendent of Public Instruction</a:t>
            </a:r>
            <a:endParaRPr lang="en-US" sz="1200" b="1">
              <a:solidFill>
                <a:schemeClr val="tx2"/>
              </a:solidFill>
            </a:endParaRPr>
          </a:p>
        </p:txBody>
      </p: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3852391" y="-3918106"/>
            <a:ext cx="1430129" cy="92202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7569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4571206" y="-2914066"/>
            <a:ext cx="1677988" cy="74676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36A8EA20-3C8C-C040-B60B-DD7674DB21B9}" type="slidenum">
              <a:rPr lang="en-US"/>
              <a:pPr>
                <a:defRPr/>
              </a:pPr>
              <a:t>‹#›</a:t>
            </a:fld>
            <a:endParaRPr lang="en-US"/>
          </a:p>
        </p:txBody>
      </p:sp>
    </p:spTree>
    <p:extLst>
      <p:ext uri="{BB962C8B-B14F-4D97-AF65-F5344CB8AC3E}">
        <p14:creationId xmlns:p14="http://schemas.microsoft.com/office/powerpoint/2010/main" val="5975227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D2CE92A-9831-B746-A69D-BF1F57D9D19D}" type="slidenum">
              <a:rPr lang="en-US"/>
              <a:pPr>
                <a:defRPr/>
              </a:pPr>
              <a:t>‹#›</a:t>
            </a:fld>
            <a:endParaRPr lang="en-US"/>
          </a:p>
        </p:txBody>
      </p:sp>
    </p:spTree>
    <p:extLst>
      <p:ext uri="{BB962C8B-B14F-4D97-AF65-F5344CB8AC3E}">
        <p14:creationId xmlns:p14="http://schemas.microsoft.com/office/powerpoint/2010/main" val="23861676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3E9EF-889E-994C-B532-67A87BCC5DE0}" type="slidenum">
              <a:rPr lang="en-US"/>
              <a:pPr>
                <a:defRPr/>
              </a:pPr>
              <a:t>‹#›</a:t>
            </a:fld>
            <a:endParaRPr lang="en-US"/>
          </a:p>
        </p:txBody>
      </p:sp>
    </p:spTree>
    <p:extLst>
      <p:ext uri="{BB962C8B-B14F-4D97-AF65-F5344CB8AC3E}">
        <p14:creationId xmlns:p14="http://schemas.microsoft.com/office/powerpoint/2010/main" val="1601125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048CBDE-7077-C14A-BB1A-F06C89250097}" type="slidenum">
              <a:rPr lang="en-US"/>
              <a:pPr>
                <a:defRPr/>
              </a:pPr>
              <a:t>‹#›</a:t>
            </a:fld>
            <a:endParaRPr lang="en-US"/>
          </a:p>
        </p:txBody>
      </p:sp>
    </p:spTree>
    <p:extLst>
      <p:ext uri="{BB962C8B-B14F-4D97-AF65-F5344CB8AC3E}">
        <p14:creationId xmlns:p14="http://schemas.microsoft.com/office/powerpoint/2010/main" val="34824021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7CC3562-58AE-CE42-B01A-1C642DA44536}" type="slidenum">
              <a:rPr lang="en-US"/>
              <a:pPr>
                <a:defRPr/>
              </a:pPr>
              <a:t>‹#›</a:t>
            </a:fld>
            <a:endParaRPr lang="en-US"/>
          </a:p>
        </p:txBody>
      </p:sp>
    </p:spTree>
    <p:extLst>
      <p:ext uri="{BB962C8B-B14F-4D97-AF65-F5344CB8AC3E}">
        <p14:creationId xmlns:p14="http://schemas.microsoft.com/office/powerpoint/2010/main" val="1288023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718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0.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image" Target="../media/image1.png"/><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6.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7.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1.pn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8.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1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0.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1.pn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1.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2.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3.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4.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5.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6" Type="http://schemas.openxmlformats.org/officeDocument/2006/relationships/image" Target="../media/image1.png"/><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theme" Target="../theme/theme26.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27.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image" Target="../media/image1.png"/><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28.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theme" Target="../theme/theme2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1.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image" Target="../media/image1.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0" y="0"/>
            <a:ext cx="9144000" cy="6858000"/>
            <a:chOff x="0" y="0"/>
            <a:chExt cx="5760" cy="4320"/>
          </a:xfrm>
        </p:grpSpPr>
        <p:sp>
          <p:nvSpPr>
            <p:cNvPr id="1033" name="Rectangle 8"/>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4" name="Rectangle 9"/>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35" name="Picture 10" descr="Color-ppt3"/>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1"/>
          <p:cNvSpPr>
            <a:spLocks noChangeArrowheads="1"/>
          </p:cNvSpPr>
          <p:nvPr/>
        </p:nvSpPr>
        <p:spPr bwMode="auto">
          <a:xfrm>
            <a:off x="76200" y="1752600"/>
            <a:ext cx="152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000" b="1">
                <a:solidFill>
                  <a:srgbClr val="070C51"/>
                </a:solidFill>
              </a:rPr>
              <a:t>TOM TORLAKSON</a:t>
            </a:r>
            <a:br>
              <a:rPr lang="en-US" sz="1000" b="1">
                <a:solidFill>
                  <a:srgbClr val="070C51"/>
                </a:solidFill>
              </a:rPr>
            </a:br>
            <a:r>
              <a:rPr lang="en-US" sz="800">
                <a:solidFill>
                  <a:srgbClr val="070C51"/>
                </a:solidFill>
              </a:rPr>
              <a:t>State Superintendent </a:t>
            </a:r>
            <a:br>
              <a:rPr lang="en-US" sz="800">
                <a:solidFill>
                  <a:srgbClr val="070C51"/>
                </a:solidFill>
              </a:rPr>
            </a:br>
            <a:r>
              <a:rPr lang="en-US" sz="800">
                <a:solidFill>
                  <a:srgbClr val="070C51"/>
                </a:solidFill>
              </a:rPr>
              <a:t>of Public Instruction</a:t>
            </a:r>
            <a:endParaRPr lang="en-US" sz="4400">
              <a:solidFill>
                <a:schemeClr val="tx2"/>
              </a:solidFill>
              <a:latin typeface="Times" pitchFamily="18" charset="0"/>
            </a:endParaRPr>
          </a:p>
        </p:txBody>
      </p:sp>
      <p:sp>
        <p:nvSpPr>
          <p:cNvPr id="1028" name="Rectangle 2"/>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1905000" y="625475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ea typeface="+mn-ea"/>
                <a:cs typeface="+mn-cs"/>
              </a:defRPr>
            </a:lvl1pPr>
          </a:lstStyle>
          <a:p>
            <a:endParaRPr lang="en-US"/>
          </a:p>
        </p:txBody>
      </p:sp>
      <p:sp>
        <p:nvSpPr>
          <p:cNvPr id="3" name="Rectangle 5"/>
          <p:cNvSpPr>
            <a:spLocks noGrp="1" noChangeArrowheads="1"/>
          </p:cNvSpPr>
          <p:nvPr>
            <p:ph type="ftr" sz="quarter" idx="3"/>
          </p:nvPr>
        </p:nvSpPr>
        <p:spPr bwMode="auto">
          <a:xfrm>
            <a:off x="3806825" y="6254750"/>
            <a:ext cx="3051175"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7091363"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ea typeface="MS PGothic" pitchFamily="34" charset="-128"/>
              </a:defRPr>
            </a:lvl1pPr>
          </a:lstStyle>
          <a:p>
            <a:fld id="{D9098022-8651-4217-98EB-8C2D7ABB5A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MS PGothic" charset="0"/>
        </a:defRPr>
      </a:lvl1pPr>
      <a:lvl2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2pPr>
      <a:lvl3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3pPr>
      <a:lvl4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4pPr>
      <a:lvl5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Lst>
  <p:hf hdr="0" ftr="0" dt="0"/>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MS PGothic" charset="0"/>
        </a:defRPr>
      </a:lvl1pPr>
      <a:lvl2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2pPr>
      <a:lvl3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3pPr>
      <a:lvl4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4pPr>
      <a:lvl5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858000"/>
            <a:chOff x="0" y="0"/>
            <a:chExt cx="5760" cy="4320"/>
          </a:xfrm>
        </p:grpSpPr>
        <p:sp>
          <p:nvSpPr>
            <p:cNvPr id="13318" name="Rectangle 4"/>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solidFill>
                  <a:schemeClr val="tx1"/>
                </a:solidFill>
              </a:endParaRPr>
            </a:p>
          </p:txBody>
        </p:sp>
        <p:sp>
          <p:nvSpPr>
            <p:cNvPr id="13319" name="Rectangle 5"/>
            <p:cNvSpPr>
              <a:spLocks noChangeArrowheads="1"/>
            </p:cNvSpPr>
            <p:nvPr/>
          </p:nvSpPr>
          <p:spPr bwMode="auto">
            <a:xfrm>
              <a:off x="1248" y="1392"/>
              <a:ext cx="4512" cy="96"/>
            </a:xfrm>
            <a:prstGeom prst="rect">
              <a:avLst/>
            </a:prstGeom>
            <a:gradFill rotWithShape="0">
              <a:gsLst>
                <a:gs pos="0">
                  <a:srgbClr val="F17157"/>
                </a:gs>
                <a:gs pos="100000">
                  <a:srgbClr val="FAD0C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sz="4400">
                <a:solidFill>
                  <a:schemeClr val="tx2"/>
                </a:solidFill>
              </a:endParaRPr>
            </a:p>
          </p:txBody>
        </p:sp>
        <p:sp>
          <p:nvSpPr>
            <p:cNvPr id="13320" name="Rectangle 6"/>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sz="4400">
                <a:solidFill>
                  <a:schemeClr val="tx2"/>
                </a:solidFill>
              </a:endParaRPr>
            </a:p>
          </p:txBody>
        </p:sp>
        <p:pic>
          <p:nvPicPr>
            <p:cNvPr id="13321" name="Picture 15" descr="Color-ppt3"/>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Rectangle 8"/>
          <p:cNvSpPr>
            <a:spLocks noChangeArrowheads="1"/>
          </p:cNvSpPr>
          <p:nvPr/>
        </p:nvSpPr>
        <p:spPr bwMode="auto">
          <a:xfrm>
            <a:off x="1905000" y="6096000"/>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spcBef>
                <a:spcPts val="800"/>
              </a:spcBef>
            </a:pPr>
            <a:r>
              <a:rPr lang="en-US" sz="1100" b="1">
                <a:solidFill>
                  <a:srgbClr val="070C51"/>
                </a:solidFill>
              </a:rPr>
              <a:t>CALIFORNIA DEPARTMENT OF EDUCATION</a:t>
            </a:r>
            <a:br>
              <a:rPr lang="en-US" sz="1100" b="1">
                <a:solidFill>
                  <a:srgbClr val="070C51"/>
                </a:solidFill>
              </a:rPr>
            </a:br>
            <a:r>
              <a:rPr lang="en-US" sz="1100">
                <a:solidFill>
                  <a:srgbClr val="070C51"/>
                </a:solidFill>
              </a:rPr>
              <a:t>Tom Torlakson, State Superintendent of Public Instruction</a:t>
            </a:r>
            <a:endParaRPr lang="en-US" sz="1200" b="1">
              <a:solidFill>
                <a:schemeClr val="tx2"/>
              </a:solidFill>
            </a:endParaRPr>
          </a:p>
        </p:txBody>
      </p:sp>
      <p:sp>
        <p:nvSpPr>
          <p:cNvPr id="13316" name="Rectangle 7"/>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7" name="Rectangle 8"/>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12"/>
          <p:cNvGrpSpPr>
            <a:grpSpLocks/>
          </p:cNvGrpSpPr>
          <p:nvPr/>
        </p:nvGrpSpPr>
        <p:grpSpPr bwMode="auto">
          <a:xfrm>
            <a:off x="0" y="0"/>
            <a:ext cx="9144000" cy="6858000"/>
            <a:chOff x="0" y="0"/>
            <a:chExt cx="5760" cy="4320"/>
          </a:xfrm>
        </p:grpSpPr>
        <p:sp>
          <p:nvSpPr>
            <p:cNvPr id="1035" name="Rectangle 13"/>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solidFill>
                  <a:schemeClr val="tx1"/>
                </a:solidFill>
              </a:endParaRPr>
            </a:p>
          </p:txBody>
        </p:sp>
        <p:sp>
          <p:nvSpPr>
            <p:cNvPr id="1036" name="Rectangle 14"/>
            <p:cNvSpPr>
              <a:spLocks noChangeArrowheads="1"/>
            </p:cNvSpPr>
            <p:nvPr/>
          </p:nvSpPr>
          <p:spPr bwMode="auto">
            <a:xfrm>
              <a:off x="1248" y="1392"/>
              <a:ext cx="4512" cy="96"/>
            </a:xfrm>
            <a:prstGeom prst="rect">
              <a:avLst/>
            </a:prstGeom>
            <a:gradFill rotWithShape="0">
              <a:gsLst>
                <a:gs pos="0">
                  <a:srgbClr val="F17157"/>
                </a:gs>
                <a:gs pos="100000">
                  <a:srgbClr val="FAD0C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p>
          </p:txBody>
        </p:sp>
        <p:sp>
          <p:nvSpPr>
            <p:cNvPr id="1037" name="Rectangle 15"/>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p>
          </p:txBody>
        </p:sp>
        <p:pic>
          <p:nvPicPr>
            <p:cNvPr id="1038" name="Picture 16" descr="Color-ppt3"/>
            <p:cNvPicPr>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7"/>
          <p:cNvSpPr>
            <a:spLocks noChangeArrowheads="1"/>
          </p:cNvSpPr>
          <p:nvPr/>
        </p:nvSpPr>
        <p:spPr bwMode="auto">
          <a:xfrm>
            <a:off x="1905000" y="6096000"/>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spcBef>
                <a:spcPts val="800"/>
              </a:spcBef>
            </a:pPr>
            <a:r>
              <a:rPr lang="en-US" sz="1100" b="1">
                <a:solidFill>
                  <a:srgbClr val="070C51"/>
                </a:solidFill>
              </a:rPr>
              <a:t>CALIFORNIA DEPARTMENT OF EDUCATION</a:t>
            </a:r>
            <a:br>
              <a:rPr lang="en-US" sz="1100" b="1">
                <a:solidFill>
                  <a:srgbClr val="070C51"/>
                </a:solidFill>
              </a:rPr>
            </a:br>
            <a:r>
              <a:rPr lang="en-US" sz="1100">
                <a:solidFill>
                  <a:srgbClr val="070C51"/>
                </a:solidFill>
              </a:rPr>
              <a:t>Jack O’Connell, State Superintendent of Public Instruction</a:t>
            </a:r>
            <a:endParaRPr lang="en-US" sz="1200" b="1">
              <a:solidFill>
                <a:schemeClr val="tx2"/>
              </a:solidFill>
            </a:endParaRPr>
          </a:p>
        </p:txBody>
      </p:sp>
      <p:sp>
        <p:nvSpPr>
          <p:cNvPr id="1028" name="Rectangle 2"/>
          <p:cNvSpPr>
            <a:spLocks noGrp="1" noChangeArrowheads="1"/>
          </p:cNvSpPr>
          <p:nvPr>
            <p:ph type="title"/>
          </p:nvPr>
        </p:nvSpPr>
        <p:spPr bwMode="auto">
          <a:xfrm>
            <a:off x="457200" y="6096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457200" y="1981200"/>
            <a:ext cx="8305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030" name="Group 10"/>
          <p:cNvGrpSpPr>
            <a:grpSpLocks/>
          </p:cNvGrpSpPr>
          <p:nvPr/>
        </p:nvGrpSpPr>
        <p:grpSpPr bwMode="auto">
          <a:xfrm>
            <a:off x="0" y="0"/>
            <a:ext cx="9144000" cy="6858000"/>
            <a:chOff x="0" y="0"/>
            <a:chExt cx="5760" cy="4320"/>
          </a:xfrm>
        </p:grpSpPr>
        <p:sp>
          <p:nvSpPr>
            <p:cNvPr id="1032" name="Rectangle 11"/>
            <p:cNvSpPr>
              <a:spLocks noChangeArrowheads="1"/>
            </p:cNvSpPr>
            <p:nvPr/>
          </p:nvSpPr>
          <p:spPr bwMode="auto">
            <a:xfrm>
              <a:off x="0" y="0"/>
              <a:ext cx="5760" cy="4320"/>
            </a:xfrm>
            <a:prstGeom prst="rect">
              <a:avLst/>
            </a:prstGeom>
            <a:solidFill>
              <a:srgbClr val="FEEDE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a:p>
          </p:txBody>
        </p:sp>
        <p:sp>
          <p:nvSpPr>
            <p:cNvPr id="1033" name="Rectangle 12"/>
            <p:cNvSpPr>
              <a:spLocks noChangeArrowheads="1"/>
            </p:cNvSpPr>
            <p:nvPr/>
          </p:nvSpPr>
          <p:spPr bwMode="auto">
            <a:xfrm>
              <a:off x="0" y="0"/>
              <a:ext cx="1056" cy="4320"/>
            </a:xfrm>
            <a:prstGeom prst="rect">
              <a:avLst/>
            </a:prstGeom>
            <a:solidFill>
              <a:srgbClr val="F3D6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endParaRPr lang="en-US"/>
            </a:p>
          </p:txBody>
        </p:sp>
        <p:pic>
          <p:nvPicPr>
            <p:cNvPr id="1034" name="Picture 13" descr="Color-ppt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1" name="Rectangle 14"/>
          <p:cNvSpPr>
            <a:spLocks noChangeArrowheads="1"/>
          </p:cNvSpPr>
          <p:nvPr/>
        </p:nvSpPr>
        <p:spPr bwMode="auto">
          <a:xfrm>
            <a:off x="76200" y="1752600"/>
            <a:ext cx="152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pPr>
            <a:r>
              <a:rPr lang="en-US" altLang="en-US" sz="1000" b="1">
                <a:solidFill>
                  <a:srgbClr val="070C51"/>
                </a:solidFill>
              </a:rPr>
              <a:t>Tom Torlakson</a:t>
            </a:r>
            <a:br>
              <a:rPr lang="en-US" altLang="en-US" sz="1000" b="1">
                <a:solidFill>
                  <a:srgbClr val="070C51"/>
                </a:solidFill>
              </a:rPr>
            </a:br>
            <a:r>
              <a:rPr lang="en-US" altLang="en-US" sz="800">
                <a:solidFill>
                  <a:srgbClr val="070C51"/>
                </a:solidFill>
              </a:rPr>
              <a:t>State Superintendent </a:t>
            </a:r>
            <a:br>
              <a:rPr lang="en-US" altLang="en-US" sz="800">
                <a:solidFill>
                  <a:srgbClr val="070C51"/>
                </a:solidFill>
              </a:rPr>
            </a:br>
            <a:r>
              <a:rPr lang="en-US" altLang="en-US" sz="800">
                <a:solidFill>
                  <a:srgbClr val="070C51"/>
                </a:solidFill>
              </a:rPr>
              <a:t>of Public Instruction</a:t>
            </a:r>
            <a:endParaRPr lang="en-US" altLang="en-US" sz="4400">
              <a:solidFill>
                <a:schemeClr val="tx2"/>
              </a:solidFill>
              <a:latin typeface="Times" pitchFamily="18" charset="0"/>
            </a:endParaRPr>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12"/>
          <p:cNvGrpSpPr>
            <a:grpSpLocks/>
          </p:cNvGrpSpPr>
          <p:nvPr/>
        </p:nvGrpSpPr>
        <p:grpSpPr bwMode="auto">
          <a:xfrm>
            <a:off x="0" y="0"/>
            <a:ext cx="9144000" cy="6858000"/>
            <a:chOff x="0" y="0"/>
            <a:chExt cx="5760" cy="4320"/>
          </a:xfrm>
        </p:grpSpPr>
        <p:sp>
          <p:nvSpPr>
            <p:cNvPr id="2053" name="Rectangle 13"/>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solidFill>
                  <a:schemeClr val="tx1"/>
                </a:solidFill>
              </a:endParaRPr>
            </a:p>
          </p:txBody>
        </p:sp>
        <p:sp>
          <p:nvSpPr>
            <p:cNvPr id="2054" name="Rectangle 14"/>
            <p:cNvSpPr>
              <a:spLocks noChangeArrowheads="1"/>
            </p:cNvSpPr>
            <p:nvPr/>
          </p:nvSpPr>
          <p:spPr bwMode="auto">
            <a:xfrm>
              <a:off x="864" y="912"/>
              <a:ext cx="4512" cy="40"/>
            </a:xfrm>
            <a:prstGeom prst="rect">
              <a:avLst/>
            </a:prstGeom>
            <a:gradFill rotWithShape="0">
              <a:gsLst>
                <a:gs pos="0">
                  <a:srgbClr val="F17157"/>
                </a:gs>
                <a:gs pos="100000">
                  <a:srgbClr val="FAD0C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p>
          </p:txBody>
        </p:sp>
        <p:sp>
          <p:nvSpPr>
            <p:cNvPr id="2055" name="Rectangle 15"/>
            <p:cNvSpPr>
              <a:spLocks noChangeArrowheads="1"/>
            </p:cNvSpPr>
            <p:nvPr/>
          </p:nvSpPr>
          <p:spPr bwMode="auto">
            <a:xfrm>
              <a:off x="0" y="0"/>
              <a:ext cx="480"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p>
          </p:txBody>
        </p:sp>
      </p:grpSp>
      <p:sp>
        <p:nvSpPr>
          <p:cNvPr id="2051" name="Rectangle 2"/>
          <p:cNvSpPr>
            <a:spLocks noGrp="1" noChangeArrowheads="1"/>
          </p:cNvSpPr>
          <p:nvPr>
            <p:ph type="title"/>
          </p:nvPr>
        </p:nvSpPr>
        <p:spPr bwMode="auto">
          <a:xfrm>
            <a:off x="457200" y="6096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981200"/>
            <a:ext cx="8305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3"/>
          <p:cNvSpPr>
            <a:spLocks noChangeArrowheads="1"/>
          </p:cNvSpPr>
          <p:nvPr/>
        </p:nvSpPr>
        <p:spPr bwMode="auto">
          <a:xfrm>
            <a:off x="0" y="0"/>
            <a:ext cx="9144000" cy="685800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solidFill>
                <a:schemeClr val="tx1"/>
              </a:solidFill>
            </a:endParaRPr>
          </a:p>
        </p:txBody>
      </p:sp>
      <p:sp>
        <p:nvSpPr>
          <p:cNvPr id="3075" name="Rectangle 2"/>
          <p:cNvSpPr>
            <a:spLocks noGrp="1" noChangeArrowheads="1"/>
          </p:cNvSpPr>
          <p:nvPr>
            <p:ph type="title"/>
          </p:nvPr>
        </p:nvSpPr>
        <p:spPr bwMode="auto">
          <a:xfrm>
            <a:off x="457200" y="6096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457200" y="1981200"/>
            <a:ext cx="8305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58000"/>
            <a:chOff x="0" y="0"/>
            <a:chExt cx="5760" cy="4320"/>
          </a:xfrm>
        </p:grpSpPr>
        <p:sp>
          <p:nvSpPr>
            <p:cNvPr id="4107" name="Rectangle 4"/>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solidFill>
                  <a:schemeClr val="tx1"/>
                </a:solidFill>
              </a:endParaRPr>
            </a:p>
          </p:txBody>
        </p:sp>
        <p:sp>
          <p:nvSpPr>
            <p:cNvPr id="4108" name="Rectangle 5"/>
            <p:cNvSpPr>
              <a:spLocks noChangeArrowheads="1"/>
            </p:cNvSpPr>
            <p:nvPr/>
          </p:nvSpPr>
          <p:spPr bwMode="auto">
            <a:xfrm>
              <a:off x="1248" y="1392"/>
              <a:ext cx="4512" cy="96"/>
            </a:xfrm>
            <a:prstGeom prst="rect">
              <a:avLst/>
            </a:prstGeom>
            <a:gradFill rotWithShape="0">
              <a:gsLst>
                <a:gs pos="0">
                  <a:srgbClr val="F17157"/>
                </a:gs>
                <a:gs pos="100000">
                  <a:srgbClr val="FAD0C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sz="4400">
                <a:solidFill>
                  <a:schemeClr val="tx2"/>
                </a:solidFill>
              </a:endParaRPr>
            </a:p>
          </p:txBody>
        </p:sp>
        <p:sp>
          <p:nvSpPr>
            <p:cNvPr id="4109" name="Rectangle 6"/>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sz="4400">
                <a:solidFill>
                  <a:schemeClr val="tx2"/>
                </a:solidFill>
              </a:endParaRPr>
            </a:p>
          </p:txBody>
        </p:sp>
        <p:pic>
          <p:nvPicPr>
            <p:cNvPr id="4110" name="Picture 15" descr="Color-ppt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Rectangle 8"/>
          <p:cNvSpPr>
            <a:spLocks noChangeArrowheads="1"/>
          </p:cNvSpPr>
          <p:nvPr/>
        </p:nvSpPr>
        <p:spPr bwMode="auto">
          <a:xfrm>
            <a:off x="1905000" y="6096000"/>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spcBef>
                <a:spcPts val="800"/>
              </a:spcBef>
            </a:pPr>
            <a:r>
              <a:rPr lang="en-US" sz="1100" b="1">
                <a:solidFill>
                  <a:srgbClr val="070C51"/>
                </a:solidFill>
              </a:rPr>
              <a:t>CALIFORNIA DEPARTMENT OF EDUCATION</a:t>
            </a:r>
            <a:br>
              <a:rPr lang="en-US" sz="1100" b="1">
                <a:solidFill>
                  <a:srgbClr val="070C51"/>
                </a:solidFill>
              </a:rPr>
            </a:br>
            <a:r>
              <a:rPr lang="en-US" sz="1100">
                <a:solidFill>
                  <a:srgbClr val="070C51"/>
                </a:solidFill>
              </a:rPr>
              <a:t>Jack O’Connell, State Superintendent of Public Instruction</a:t>
            </a:r>
            <a:endParaRPr lang="en-US" sz="1200" b="1">
              <a:solidFill>
                <a:schemeClr val="tx2"/>
              </a:solidFill>
            </a:endParaRPr>
          </a:p>
        </p:txBody>
      </p:sp>
      <p:sp>
        <p:nvSpPr>
          <p:cNvPr id="4100" name="Rectangle 7"/>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1" name="Rectangle 8"/>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102" name="Group 10"/>
          <p:cNvGrpSpPr>
            <a:grpSpLocks/>
          </p:cNvGrpSpPr>
          <p:nvPr/>
        </p:nvGrpSpPr>
        <p:grpSpPr bwMode="auto">
          <a:xfrm>
            <a:off x="0" y="0"/>
            <a:ext cx="9144000" cy="6858000"/>
            <a:chOff x="0" y="0"/>
            <a:chExt cx="5760" cy="4320"/>
          </a:xfrm>
        </p:grpSpPr>
        <p:sp>
          <p:nvSpPr>
            <p:cNvPr id="4104" name="Rectangle 11"/>
            <p:cNvSpPr>
              <a:spLocks noChangeArrowheads="1"/>
            </p:cNvSpPr>
            <p:nvPr/>
          </p:nvSpPr>
          <p:spPr bwMode="auto">
            <a:xfrm>
              <a:off x="0" y="0"/>
              <a:ext cx="5760" cy="4320"/>
            </a:xfrm>
            <a:prstGeom prst="rect">
              <a:avLst/>
            </a:prstGeom>
            <a:solidFill>
              <a:srgbClr val="FEEDE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a:p>
          </p:txBody>
        </p:sp>
        <p:sp>
          <p:nvSpPr>
            <p:cNvPr id="4105" name="Rectangle 12"/>
            <p:cNvSpPr>
              <a:spLocks noChangeArrowheads="1"/>
            </p:cNvSpPr>
            <p:nvPr/>
          </p:nvSpPr>
          <p:spPr bwMode="auto">
            <a:xfrm>
              <a:off x="0" y="0"/>
              <a:ext cx="1056" cy="4320"/>
            </a:xfrm>
            <a:prstGeom prst="rect">
              <a:avLst/>
            </a:prstGeom>
            <a:solidFill>
              <a:srgbClr val="F3D6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endParaRPr lang="en-US"/>
            </a:p>
          </p:txBody>
        </p:sp>
        <p:pic>
          <p:nvPicPr>
            <p:cNvPr id="4106" name="Picture 13" descr="Color-ppt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3" name="Rectangle 14"/>
          <p:cNvSpPr>
            <a:spLocks noChangeArrowheads="1"/>
          </p:cNvSpPr>
          <p:nvPr/>
        </p:nvSpPr>
        <p:spPr bwMode="auto">
          <a:xfrm>
            <a:off x="76200" y="1752600"/>
            <a:ext cx="152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pPr>
            <a:r>
              <a:rPr lang="en-US" altLang="en-US" sz="1000" b="1">
                <a:solidFill>
                  <a:srgbClr val="070C51"/>
                </a:solidFill>
              </a:rPr>
              <a:t>Tom Torlakson</a:t>
            </a:r>
            <a:br>
              <a:rPr lang="en-US" altLang="en-US" sz="1000" b="1">
                <a:solidFill>
                  <a:srgbClr val="070C51"/>
                </a:solidFill>
              </a:rPr>
            </a:br>
            <a:r>
              <a:rPr lang="en-US" altLang="en-US" sz="800">
                <a:solidFill>
                  <a:srgbClr val="070C51"/>
                </a:solidFill>
              </a:rPr>
              <a:t>State Superintendent </a:t>
            </a:r>
            <a:br>
              <a:rPr lang="en-US" altLang="en-US" sz="800">
                <a:solidFill>
                  <a:srgbClr val="070C51"/>
                </a:solidFill>
              </a:rPr>
            </a:br>
            <a:r>
              <a:rPr lang="en-US" altLang="en-US" sz="800">
                <a:solidFill>
                  <a:srgbClr val="070C51"/>
                </a:solidFill>
              </a:rPr>
              <a:t>of Public Instruction</a:t>
            </a:r>
            <a:endParaRPr lang="en-US" altLang="en-US" sz="4400">
              <a:solidFill>
                <a:schemeClr val="tx2"/>
              </a:solidFill>
              <a:latin typeface="Times" pitchFamily="18" charset="0"/>
            </a:endParaRPr>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8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ea typeface="ＭＳ Ｐゴシック" pitchFamily="-65" charset="-128"/>
              </a:defRPr>
            </a:lvl1pPr>
          </a:lstStyle>
          <a:p>
            <a:pPr>
              <a:defRPr/>
            </a:pPr>
            <a:endParaRPr lang="en-US"/>
          </a:p>
        </p:txBody>
      </p:sp>
      <p:sp>
        <p:nvSpPr>
          <p:cNvPr id="98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chemeClr val="tx1"/>
                </a:solidFill>
                <a:latin typeface="Arial" charset="0"/>
                <a:ea typeface="+mn-ea"/>
                <a:cs typeface="ＭＳ Ｐゴシック" charset="-128"/>
              </a:defRPr>
            </a:lvl1pPr>
          </a:lstStyle>
          <a:p>
            <a:pPr>
              <a:defRPr/>
            </a:pPr>
            <a:endParaRPr lang="en-US"/>
          </a:p>
        </p:txBody>
      </p:sp>
      <p:sp>
        <p:nvSpPr>
          <p:cNvPr id="98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chemeClr val="tx1"/>
                </a:solidFill>
                <a:latin typeface="Arial" charset="0"/>
                <a:ea typeface="ＭＳ Ｐゴシック" pitchFamily="-65" charset="-128"/>
              </a:defRPr>
            </a:lvl1pPr>
          </a:lstStyle>
          <a:p>
            <a:pPr>
              <a:defRPr/>
            </a:pPr>
            <a:fld id="{B0F5112B-831B-4B07-B403-3F9EFA6C62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8"/>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6858000"/>
            <a:chOff x="0" y="0"/>
            <a:chExt cx="5760" cy="4320"/>
          </a:xfrm>
        </p:grpSpPr>
        <p:sp>
          <p:nvSpPr>
            <p:cNvPr id="7179" name="Rectangle 4"/>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solidFill>
                  <a:schemeClr val="tx1"/>
                </a:solidFill>
              </a:endParaRPr>
            </a:p>
          </p:txBody>
        </p:sp>
        <p:sp>
          <p:nvSpPr>
            <p:cNvPr id="7180" name="Rectangle 5"/>
            <p:cNvSpPr>
              <a:spLocks noChangeArrowheads="1"/>
            </p:cNvSpPr>
            <p:nvPr/>
          </p:nvSpPr>
          <p:spPr bwMode="auto">
            <a:xfrm>
              <a:off x="1248" y="1392"/>
              <a:ext cx="4512" cy="96"/>
            </a:xfrm>
            <a:prstGeom prst="rect">
              <a:avLst/>
            </a:prstGeom>
            <a:gradFill rotWithShape="0">
              <a:gsLst>
                <a:gs pos="0">
                  <a:srgbClr val="F17157"/>
                </a:gs>
                <a:gs pos="100000">
                  <a:srgbClr val="FAD0C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sz="4400">
                <a:solidFill>
                  <a:schemeClr val="tx2"/>
                </a:solidFill>
              </a:endParaRPr>
            </a:p>
          </p:txBody>
        </p:sp>
        <p:sp>
          <p:nvSpPr>
            <p:cNvPr id="7181" name="Rectangle 6"/>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sz="4400">
                <a:solidFill>
                  <a:schemeClr val="tx2"/>
                </a:solidFill>
              </a:endParaRPr>
            </a:p>
          </p:txBody>
        </p:sp>
        <p:pic>
          <p:nvPicPr>
            <p:cNvPr id="7182" name="Picture 15" descr="Color-ppt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1" name="Rectangle 8"/>
          <p:cNvSpPr>
            <a:spLocks noChangeArrowheads="1"/>
          </p:cNvSpPr>
          <p:nvPr/>
        </p:nvSpPr>
        <p:spPr bwMode="auto">
          <a:xfrm>
            <a:off x="1905000" y="6096000"/>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spcBef>
                <a:spcPts val="800"/>
              </a:spcBef>
            </a:pPr>
            <a:r>
              <a:rPr lang="en-US" sz="1100" b="1">
                <a:solidFill>
                  <a:srgbClr val="070C51"/>
                </a:solidFill>
              </a:rPr>
              <a:t>CALIFORNIA DEPARTMENT OF EDUCATION</a:t>
            </a:r>
            <a:br>
              <a:rPr lang="en-US" sz="1100" b="1">
                <a:solidFill>
                  <a:srgbClr val="070C51"/>
                </a:solidFill>
              </a:rPr>
            </a:br>
            <a:r>
              <a:rPr lang="en-US" sz="1100">
                <a:solidFill>
                  <a:srgbClr val="070C51"/>
                </a:solidFill>
              </a:rPr>
              <a:t>Jack O’Connell, State Superintendent of Public Instruction</a:t>
            </a:r>
            <a:endParaRPr lang="en-US" sz="1200" b="1">
              <a:solidFill>
                <a:schemeClr val="tx2"/>
              </a:solidFill>
            </a:endParaRPr>
          </a:p>
        </p:txBody>
      </p:sp>
      <p:sp>
        <p:nvSpPr>
          <p:cNvPr id="7172" name="Rectangle 7"/>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3" name="Rectangle 8"/>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7174" name="Group 10"/>
          <p:cNvGrpSpPr>
            <a:grpSpLocks/>
          </p:cNvGrpSpPr>
          <p:nvPr/>
        </p:nvGrpSpPr>
        <p:grpSpPr bwMode="auto">
          <a:xfrm>
            <a:off x="0" y="0"/>
            <a:ext cx="9144000" cy="6858000"/>
            <a:chOff x="0" y="0"/>
            <a:chExt cx="5760" cy="4320"/>
          </a:xfrm>
        </p:grpSpPr>
        <p:sp>
          <p:nvSpPr>
            <p:cNvPr id="7176" name="Rectangle 11"/>
            <p:cNvSpPr>
              <a:spLocks noChangeArrowheads="1"/>
            </p:cNvSpPr>
            <p:nvPr/>
          </p:nvSpPr>
          <p:spPr bwMode="auto">
            <a:xfrm>
              <a:off x="0" y="0"/>
              <a:ext cx="5760" cy="4320"/>
            </a:xfrm>
            <a:prstGeom prst="rect">
              <a:avLst/>
            </a:prstGeom>
            <a:solidFill>
              <a:srgbClr val="FEEDE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a:p>
          </p:txBody>
        </p:sp>
        <p:sp>
          <p:nvSpPr>
            <p:cNvPr id="7177" name="Rectangle 12"/>
            <p:cNvSpPr>
              <a:spLocks noChangeArrowheads="1"/>
            </p:cNvSpPr>
            <p:nvPr/>
          </p:nvSpPr>
          <p:spPr bwMode="auto">
            <a:xfrm>
              <a:off x="0" y="0"/>
              <a:ext cx="1056" cy="4320"/>
            </a:xfrm>
            <a:prstGeom prst="rect">
              <a:avLst/>
            </a:prstGeom>
            <a:solidFill>
              <a:srgbClr val="F3D6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endParaRPr lang="en-US"/>
            </a:p>
          </p:txBody>
        </p:sp>
        <p:pic>
          <p:nvPicPr>
            <p:cNvPr id="7178" name="Picture 13" descr="Color-ppt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5" name="Rectangle 14"/>
          <p:cNvSpPr>
            <a:spLocks noChangeArrowheads="1"/>
          </p:cNvSpPr>
          <p:nvPr/>
        </p:nvSpPr>
        <p:spPr bwMode="auto">
          <a:xfrm>
            <a:off x="76200" y="1752600"/>
            <a:ext cx="152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pPr>
            <a:r>
              <a:rPr lang="en-US" altLang="en-US" sz="1000" b="1">
                <a:solidFill>
                  <a:srgbClr val="070C51"/>
                </a:solidFill>
              </a:rPr>
              <a:t>JACK O’CONNELL</a:t>
            </a:r>
            <a:br>
              <a:rPr lang="en-US" altLang="en-US" sz="1000" b="1">
                <a:solidFill>
                  <a:srgbClr val="070C51"/>
                </a:solidFill>
              </a:rPr>
            </a:br>
            <a:r>
              <a:rPr lang="en-US" altLang="en-US" sz="800">
                <a:solidFill>
                  <a:srgbClr val="070C51"/>
                </a:solidFill>
              </a:rPr>
              <a:t>State Superintendent </a:t>
            </a:r>
            <a:br>
              <a:rPr lang="en-US" altLang="en-US" sz="800">
                <a:solidFill>
                  <a:srgbClr val="070C51"/>
                </a:solidFill>
              </a:rPr>
            </a:br>
            <a:r>
              <a:rPr lang="en-US" altLang="en-US" sz="800">
                <a:solidFill>
                  <a:srgbClr val="070C51"/>
                </a:solidFill>
              </a:rPr>
              <a:t>of Public Instruction</a:t>
            </a:r>
            <a:endParaRPr lang="en-US" altLang="en-US" sz="4400">
              <a:solidFill>
                <a:schemeClr val="tx2"/>
              </a:solidFill>
              <a:latin typeface="Times" pitchFamily="18" charset="0"/>
            </a:endParaRPr>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8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ea typeface="ＭＳ Ｐゴシック" pitchFamily="-65" charset="-128"/>
              </a:defRPr>
            </a:lvl1pPr>
          </a:lstStyle>
          <a:p>
            <a:pPr>
              <a:defRPr/>
            </a:pPr>
            <a:endParaRPr lang="en-US"/>
          </a:p>
        </p:txBody>
      </p:sp>
      <p:sp>
        <p:nvSpPr>
          <p:cNvPr id="98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chemeClr val="tx1"/>
                </a:solidFill>
                <a:latin typeface="Arial" charset="0"/>
                <a:ea typeface="+mn-ea"/>
                <a:cs typeface="ＭＳ Ｐゴシック" charset="-128"/>
              </a:defRPr>
            </a:lvl1pPr>
          </a:lstStyle>
          <a:p>
            <a:pPr>
              <a:defRPr/>
            </a:pPr>
            <a:endParaRPr lang="en-US"/>
          </a:p>
        </p:txBody>
      </p:sp>
      <p:sp>
        <p:nvSpPr>
          <p:cNvPr id="98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chemeClr val="tx1"/>
                </a:solidFill>
                <a:latin typeface="Arial" charset="0"/>
                <a:ea typeface="ＭＳ Ｐゴシック" pitchFamily="-65" charset="-128"/>
              </a:defRPr>
            </a:lvl1pPr>
          </a:lstStyle>
          <a:p>
            <a:pPr>
              <a:defRPr/>
            </a:pPr>
            <a:fld id="{A57FBB6F-7933-4FC1-B319-6C59B21280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hdr="0" ftr="0" dt="0"/>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MS PGothic" charset="0"/>
        </a:defRPr>
      </a:lvl1pPr>
      <a:lvl2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2pPr>
      <a:lvl3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3pPr>
      <a:lvl4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4pPr>
      <a:lvl5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8"/>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0"/>
            <a:ext cx="9144000" cy="6858000"/>
            <a:chOff x="0" y="0"/>
            <a:chExt cx="5760" cy="4320"/>
          </a:xfrm>
        </p:grpSpPr>
        <p:sp>
          <p:nvSpPr>
            <p:cNvPr id="10251" name="Rectangle 4"/>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solidFill>
                  <a:schemeClr val="tx1"/>
                </a:solidFill>
              </a:endParaRPr>
            </a:p>
          </p:txBody>
        </p:sp>
        <p:sp>
          <p:nvSpPr>
            <p:cNvPr id="10252" name="Rectangle 5"/>
            <p:cNvSpPr>
              <a:spLocks noChangeArrowheads="1"/>
            </p:cNvSpPr>
            <p:nvPr/>
          </p:nvSpPr>
          <p:spPr bwMode="auto">
            <a:xfrm>
              <a:off x="1248" y="1392"/>
              <a:ext cx="4512" cy="96"/>
            </a:xfrm>
            <a:prstGeom prst="rect">
              <a:avLst/>
            </a:prstGeom>
            <a:gradFill rotWithShape="0">
              <a:gsLst>
                <a:gs pos="0">
                  <a:srgbClr val="F17157"/>
                </a:gs>
                <a:gs pos="100000">
                  <a:srgbClr val="FAD0C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sz="4400">
                <a:solidFill>
                  <a:schemeClr val="tx2"/>
                </a:solidFill>
              </a:endParaRPr>
            </a:p>
          </p:txBody>
        </p:sp>
        <p:sp>
          <p:nvSpPr>
            <p:cNvPr id="10253" name="Rectangle 6"/>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sz="4400">
                <a:solidFill>
                  <a:schemeClr val="tx2"/>
                </a:solidFill>
              </a:endParaRPr>
            </a:p>
          </p:txBody>
        </p:sp>
        <p:pic>
          <p:nvPicPr>
            <p:cNvPr id="10254" name="Picture 15" descr="Color-ppt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3" name="Rectangle 8"/>
          <p:cNvSpPr>
            <a:spLocks noChangeArrowheads="1"/>
          </p:cNvSpPr>
          <p:nvPr/>
        </p:nvSpPr>
        <p:spPr bwMode="auto">
          <a:xfrm>
            <a:off x="1905000" y="6096000"/>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spcBef>
                <a:spcPts val="800"/>
              </a:spcBef>
            </a:pPr>
            <a:r>
              <a:rPr lang="en-US" sz="1100" b="1">
                <a:solidFill>
                  <a:srgbClr val="070C51"/>
                </a:solidFill>
              </a:rPr>
              <a:t>CALIFORNIA DEPARTMENT OF EDUCATION</a:t>
            </a:r>
            <a:br>
              <a:rPr lang="en-US" sz="1100" b="1">
                <a:solidFill>
                  <a:srgbClr val="070C51"/>
                </a:solidFill>
              </a:rPr>
            </a:br>
            <a:r>
              <a:rPr lang="en-US" sz="1100">
                <a:solidFill>
                  <a:srgbClr val="070C51"/>
                </a:solidFill>
              </a:rPr>
              <a:t>Jack O’Connell, State Superintendent of Public Instruction</a:t>
            </a:r>
            <a:endParaRPr lang="en-US" sz="1200" b="1">
              <a:solidFill>
                <a:schemeClr val="tx2"/>
              </a:solidFill>
            </a:endParaRPr>
          </a:p>
        </p:txBody>
      </p:sp>
      <p:sp>
        <p:nvSpPr>
          <p:cNvPr id="10244" name="Rectangle 7"/>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5" name="Rectangle 8"/>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0246" name="Group 10"/>
          <p:cNvGrpSpPr>
            <a:grpSpLocks/>
          </p:cNvGrpSpPr>
          <p:nvPr/>
        </p:nvGrpSpPr>
        <p:grpSpPr bwMode="auto">
          <a:xfrm>
            <a:off x="0" y="0"/>
            <a:ext cx="9144000" cy="6858000"/>
            <a:chOff x="0" y="0"/>
            <a:chExt cx="5760" cy="4320"/>
          </a:xfrm>
        </p:grpSpPr>
        <p:sp>
          <p:nvSpPr>
            <p:cNvPr id="10248" name="Rectangle 11"/>
            <p:cNvSpPr>
              <a:spLocks noChangeArrowheads="1"/>
            </p:cNvSpPr>
            <p:nvPr/>
          </p:nvSpPr>
          <p:spPr bwMode="auto">
            <a:xfrm>
              <a:off x="0" y="0"/>
              <a:ext cx="5760" cy="4320"/>
            </a:xfrm>
            <a:prstGeom prst="rect">
              <a:avLst/>
            </a:prstGeom>
            <a:solidFill>
              <a:srgbClr val="FEEDE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a:p>
          </p:txBody>
        </p:sp>
        <p:sp>
          <p:nvSpPr>
            <p:cNvPr id="10249" name="Rectangle 12"/>
            <p:cNvSpPr>
              <a:spLocks noChangeArrowheads="1"/>
            </p:cNvSpPr>
            <p:nvPr/>
          </p:nvSpPr>
          <p:spPr bwMode="auto">
            <a:xfrm>
              <a:off x="0" y="0"/>
              <a:ext cx="1056" cy="4320"/>
            </a:xfrm>
            <a:prstGeom prst="rect">
              <a:avLst/>
            </a:prstGeom>
            <a:solidFill>
              <a:srgbClr val="F3D6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endParaRPr lang="en-US"/>
            </a:p>
          </p:txBody>
        </p:sp>
        <p:pic>
          <p:nvPicPr>
            <p:cNvPr id="10250" name="Picture 13" descr="Color-ppt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7" name="Rectangle 14"/>
          <p:cNvSpPr>
            <a:spLocks noChangeArrowheads="1"/>
          </p:cNvSpPr>
          <p:nvPr/>
        </p:nvSpPr>
        <p:spPr bwMode="auto">
          <a:xfrm>
            <a:off x="76200" y="1752600"/>
            <a:ext cx="152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pPr>
            <a:r>
              <a:rPr lang="en-US" altLang="en-US" sz="1000" b="1">
                <a:solidFill>
                  <a:srgbClr val="070C51"/>
                </a:solidFill>
              </a:rPr>
              <a:t>Tom Torlakson</a:t>
            </a:r>
            <a:br>
              <a:rPr lang="en-US" altLang="en-US" sz="1000" b="1">
                <a:solidFill>
                  <a:srgbClr val="070C51"/>
                </a:solidFill>
              </a:rPr>
            </a:br>
            <a:r>
              <a:rPr lang="en-US" altLang="en-US" sz="800">
                <a:solidFill>
                  <a:srgbClr val="070C51"/>
                </a:solidFill>
              </a:rPr>
              <a:t>State Superintendent </a:t>
            </a:r>
            <a:br>
              <a:rPr lang="en-US" altLang="en-US" sz="800">
                <a:solidFill>
                  <a:srgbClr val="070C51"/>
                </a:solidFill>
              </a:rPr>
            </a:br>
            <a:r>
              <a:rPr lang="en-US" altLang="en-US" sz="800">
                <a:solidFill>
                  <a:srgbClr val="070C51"/>
                </a:solidFill>
              </a:rPr>
              <a:t>of Public Instruction</a:t>
            </a:r>
            <a:endParaRPr lang="en-US" altLang="en-US" sz="4400">
              <a:solidFill>
                <a:schemeClr val="tx2"/>
              </a:solidFill>
              <a:latin typeface="Times" pitchFamily="18" charset="0"/>
            </a:endParaRP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8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ea typeface="ＭＳ Ｐゴシック" pitchFamily="-65" charset="-128"/>
              </a:defRPr>
            </a:lvl1pPr>
          </a:lstStyle>
          <a:p>
            <a:pPr>
              <a:defRPr/>
            </a:pPr>
            <a:endParaRPr lang="en-US"/>
          </a:p>
        </p:txBody>
      </p:sp>
      <p:sp>
        <p:nvSpPr>
          <p:cNvPr id="98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chemeClr val="tx1"/>
                </a:solidFill>
                <a:latin typeface="Arial" charset="0"/>
                <a:ea typeface="+mn-ea"/>
                <a:cs typeface="ＭＳ Ｐゴシック" charset="-128"/>
              </a:defRPr>
            </a:lvl1pPr>
          </a:lstStyle>
          <a:p>
            <a:pPr>
              <a:defRPr/>
            </a:pPr>
            <a:endParaRPr lang="en-US"/>
          </a:p>
        </p:txBody>
      </p:sp>
      <p:sp>
        <p:nvSpPr>
          <p:cNvPr id="98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chemeClr val="tx1"/>
                </a:solidFill>
                <a:latin typeface="Arial" charset="0"/>
                <a:ea typeface="ＭＳ Ｐゴシック" pitchFamily="-65" charset="-128"/>
              </a:defRPr>
            </a:lvl1pPr>
          </a:lstStyle>
          <a:p>
            <a:pPr>
              <a:defRPr/>
            </a:pPr>
            <a:fld id="{4DC641C3-6ABD-42CD-A500-E4F6355C5D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sp>
        <p:nvSpPr>
          <p:cNvPr id="12290" name="Rectangle 7"/>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8"/>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8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ea typeface="ＭＳ Ｐゴシック" pitchFamily="-65" charset="-128"/>
              </a:defRPr>
            </a:lvl1pPr>
          </a:lstStyle>
          <a:p>
            <a:pPr>
              <a:defRPr/>
            </a:pPr>
            <a:endParaRPr lang="en-US"/>
          </a:p>
        </p:txBody>
      </p:sp>
      <p:sp>
        <p:nvSpPr>
          <p:cNvPr id="98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chemeClr val="tx1"/>
                </a:solidFill>
                <a:latin typeface="Arial" charset="0"/>
                <a:ea typeface="+mn-ea"/>
                <a:cs typeface="ＭＳ Ｐゴシック" charset="-128"/>
              </a:defRPr>
            </a:lvl1pPr>
          </a:lstStyle>
          <a:p>
            <a:pPr>
              <a:defRPr/>
            </a:pPr>
            <a:endParaRPr lang="en-US"/>
          </a:p>
        </p:txBody>
      </p:sp>
      <p:sp>
        <p:nvSpPr>
          <p:cNvPr id="98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chemeClr val="tx1"/>
                </a:solidFill>
                <a:latin typeface="Arial" charset="0"/>
                <a:ea typeface="ＭＳ Ｐゴシック" pitchFamily="-65" charset="-128"/>
              </a:defRPr>
            </a:lvl1pPr>
          </a:lstStyle>
          <a:p>
            <a:pPr>
              <a:defRPr/>
            </a:pPr>
            <a:fld id="{C14F0CC8-3A3F-402A-8B86-71FA8AFEB9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rgbClr val="F4D685"/>
        </a:solidFill>
        <a:effectLst/>
      </p:bgPr>
    </p:bg>
    <p:spTree>
      <p:nvGrpSpPr>
        <p:cNvPr id="1" name=""/>
        <p:cNvGrpSpPr/>
        <p:nvPr/>
      </p:nvGrpSpPr>
      <p:grpSpPr>
        <a:xfrm>
          <a:off x="0" y="0"/>
          <a:ext cx="0" cy="0"/>
          <a:chOff x="0" y="0"/>
          <a:chExt cx="0" cy="0"/>
        </a:xfrm>
      </p:grpSpPr>
      <p:sp>
        <p:nvSpPr>
          <p:cNvPr id="15362" name="Rectangle 7"/>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8"/>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5" charset="-128"/>
        </a:defRPr>
      </a:lvl2pPr>
      <a:lvl3pPr algn="ctr" rtl="0" eaLnBrk="1" fontAlgn="base" hangingPunct="1">
        <a:spcBef>
          <a:spcPct val="0"/>
        </a:spcBef>
        <a:spcAft>
          <a:spcPct val="0"/>
        </a:spcAft>
        <a:defRPr sz="4400">
          <a:solidFill>
            <a:schemeClr val="tx2"/>
          </a:solidFill>
          <a:latin typeface="Arial" charset="0"/>
          <a:ea typeface="ＭＳ Ｐゴシック" pitchFamily="-65" charset="-128"/>
        </a:defRPr>
      </a:lvl3pPr>
      <a:lvl4pPr algn="ctr" rtl="0" eaLnBrk="1" fontAlgn="base" hangingPunct="1">
        <a:spcBef>
          <a:spcPct val="0"/>
        </a:spcBef>
        <a:spcAft>
          <a:spcPct val="0"/>
        </a:spcAft>
        <a:defRPr sz="4400">
          <a:solidFill>
            <a:schemeClr val="tx2"/>
          </a:solidFill>
          <a:latin typeface="Arial" charset="0"/>
          <a:ea typeface="ＭＳ Ｐゴシック" pitchFamily="-65" charset="-128"/>
        </a:defRPr>
      </a:lvl4pPr>
      <a:lvl5pPr algn="ctr" rtl="0" eaLnBrk="1" fontAlgn="base" hangingPunct="1">
        <a:spcBef>
          <a:spcPct val="0"/>
        </a:spcBef>
        <a:spcAft>
          <a:spcPct val="0"/>
        </a:spcAft>
        <a:defRPr sz="4400">
          <a:solidFill>
            <a:schemeClr val="tx2"/>
          </a:solidFill>
          <a:latin typeface="Arial" charset="0"/>
          <a:ea typeface="ＭＳ Ｐゴシック" pitchFamily="-65"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5"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5"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5"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5"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0" y="0"/>
            <a:ext cx="9144000" cy="6858000"/>
            <a:chOff x="0" y="0"/>
            <a:chExt cx="5760" cy="4320"/>
          </a:xfrm>
        </p:grpSpPr>
        <p:sp>
          <p:nvSpPr>
            <p:cNvPr id="1033" name="Rectangle 8"/>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4" name="Rectangle 9"/>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35" name="Picture 10" descr="Color-ppt3"/>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1"/>
          <p:cNvSpPr>
            <a:spLocks noChangeArrowheads="1"/>
          </p:cNvSpPr>
          <p:nvPr/>
        </p:nvSpPr>
        <p:spPr bwMode="auto">
          <a:xfrm>
            <a:off x="76200" y="1752600"/>
            <a:ext cx="152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000" b="1">
                <a:solidFill>
                  <a:srgbClr val="070C51"/>
                </a:solidFill>
              </a:rPr>
              <a:t>TOM TORLAKSON</a:t>
            </a:r>
            <a:br>
              <a:rPr lang="en-US" sz="1000" b="1">
                <a:solidFill>
                  <a:srgbClr val="070C51"/>
                </a:solidFill>
              </a:rPr>
            </a:br>
            <a:r>
              <a:rPr lang="en-US" sz="800">
                <a:solidFill>
                  <a:srgbClr val="070C51"/>
                </a:solidFill>
              </a:rPr>
              <a:t>State Superintendent </a:t>
            </a:r>
            <a:br>
              <a:rPr lang="en-US" sz="800">
                <a:solidFill>
                  <a:srgbClr val="070C51"/>
                </a:solidFill>
              </a:rPr>
            </a:br>
            <a:r>
              <a:rPr lang="en-US" sz="800">
                <a:solidFill>
                  <a:srgbClr val="070C51"/>
                </a:solidFill>
              </a:rPr>
              <a:t>of Public Instruction</a:t>
            </a:r>
            <a:endParaRPr lang="en-US" sz="4400">
              <a:solidFill>
                <a:schemeClr val="tx2"/>
              </a:solidFill>
              <a:latin typeface="Times" pitchFamily="18" charset="0"/>
            </a:endParaRPr>
          </a:p>
        </p:txBody>
      </p:sp>
      <p:sp>
        <p:nvSpPr>
          <p:cNvPr id="1028" name="Rectangle 2"/>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1905000" y="625475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ea typeface="+mn-ea"/>
                <a:cs typeface="+mn-cs"/>
              </a:defRPr>
            </a:lvl1pPr>
          </a:lstStyle>
          <a:p>
            <a:endParaRPr lang="en-US"/>
          </a:p>
        </p:txBody>
      </p:sp>
      <p:sp>
        <p:nvSpPr>
          <p:cNvPr id="3" name="Rectangle 5"/>
          <p:cNvSpPr>
            <a:spLocks noGrp="1" noChangeArrowheads="1"/>
          </p:cNvSpPr>
          <p:nvPr>
            <p:ph type="ftr" sz="quarter" idx="3"/>
          </p:nvPr>
        </p:nvSpPr>
        <p:spPr bwMode="auto">
          <a:xfrm>
            <a:off x="3806825" y="6254750"/>
            <a:ext cx="3051175"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7091363"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ea typeface="MS PGothic" pitchFamily="34" charset="-128"/>
              </a:defRPr>
            </a:lvl1pPr>
          </a:lstStyle>
          <a:p>
            <a:fld id="{D9098022-8651-4217-98EB-8C2D7ABB5A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MS PGothic" charset="0"/>
        </a:defRPr>
      </a:lvl1pPr>
      <a:lvl2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2pPr>
      <a:lvl3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3pPr>
      <a:lvl4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4pPr>
      <a:lvl5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Lst>
  <p:hf hdr="0" ftr="0" dt="0"/>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MS PGothic" charset="0"/>
        </a:defRPr>
      </a:lvl1pPr>
      <a:lvl2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2pPr>
      <a:lvl3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3pPr>
      <a:lvl4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4pPr>
      <a:lvl5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0" y="0"/>
            <a:ext cx="9144000" cy="6858000"/>
            <a:chOff x="0" y="0"/>
            <a:chExt cx="5760" cy="4320"/>
          </a:xfrm>
        </p:grpSpPr>
        <p:sp>
          <p:nvSpPr>
            <p:cNvPr id="1033" name="Rectangle 8"/>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4" name="Rectangle 9"/>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35" name="Picture 10" descr="Color-ppt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1"/>
          <p:cNvSpPr>
            <a:spLocks noChangeArrowheads="1"/>
          </p:cNvSpPr>
          <p:nvPr/>
        </p:nvSpPr>
        <p:spPr bwMode="auto">
          <a:xfrm>
            <a:off x="76200" y="1752600"/>
            <a:ext cx="152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000" b="1">
                <a:solidFill>
                  <a:srgbClr val="070C51"/>
                </a:solidFill>
              </a:rPr>
              <a:t>TOM TORLAKSON</a:t>
            </a:r>
            <a:br>
              <a:rPr lang="en-US" sz="1000" b="1">
                <a:solidFill>
                  <a:srgbClr val="070C51"/>
                </a:solidFill>
              </a:rPr>
            </a:br>
            <a:r>
              <a:rPr lang="en-US" sz="800">
                <a:solidFill>
                  <a:srgbClr val="070C51"/>
                </a:solidFill>
              </a:rPr>
              <a:t>State Superintendent </a:t>
            </a:r>
            <a:br>
              <a:rPr lang="en-US" sz="800">
                <a:solidFill>
                  <a:srgbClr val="070C51"/>
                </a:solidFill>
              </a:rPr>
            </a:br>
            <a:r>
              <a:rPr lang="en-US" sz="800">
                <a:solidFill>
                  <a:srgbClr val="070C51"/>
                </a:solidFill>
              </a:rPr>
              <a:t>of Public Instruction</a:t>
            </a:r>
            <a:endParaRPr lang="en-US" sz="4400">
              <a:solidFill>
                <a:schemeClr val="tx2"/>
              </a:solidFill>
              <a:latin typeface="Times" pitchFamily="18" charset="0"/>
            </a:endParaRPr>
          </a:p>
        </p:txBody>
      </p:sp>
      <p:sp>
        <p:nvSpPr>
          <p:cNvPr id="1028" name="Rectangle 2"/>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1905000" y="625475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ea typeface="+mn-ea"/>
                <a:cs typeface="+mn-cs"/>
              </a:defRPr>
            </a:lvl1pPr>
          </a:lstStyle>
          <a:p>
            <a:endParaRPr lang="en-US"/>
          </a:p>
        </p:txBody>
      </p:sp>
      <p:sp>
        <p:nvSpPr>
          <p:cNvPr id="3" name="Rectangle 5"/>
          <p:cNvSpPr>
            <a:spLocks noGrp="1" noChangeArrowheads="1"/>
          </p:cNvSpPr>
          <p:nvPr>
            <p:ph type="ftr" sz="quarter" idx="3"/>
          </p:nvPr>
        </p:nvSpPr>
        <p:spPr bwMode="auto">
          <a:xfrm>
            <a:off x="3806825" y="6254750"/>
            <a:ext cx="3051175"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7091363"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ea typeface="MS PGothic" pitchFamily="34" charset="-128"/>
              </a:defRPr>
            </a:lvl1pPr>
          </a:lstStyle>
          <a:p>
            <a:fld id="{D9098022-8651-4217-98EB-8C2D7ABB5A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MS PGothic" charset="0"/>
        </a:defRPr>
      </a:lvl1pPr>
      <a:lvl2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2pPr>
      <a:lvl3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3pPr>
      <a:lvl4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4pPr>
      <a:lvl5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Lst>
  <p:hf hdr="0" ftr="0" dt="0"/>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MS PGothic" charset="0"/>
        </a:defRPr>
      </a:lvl1pPr>
      <a:lvl2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2pPr>
      <a:lvl3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3pPr>
      <a:lvl4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4pPr>
      <a:lvl5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0"/>
            <a:ext cx="9144000" cy="685800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2291" name="Rectangle 2"/>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2292"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Rectangle 4"/>
          <p:cNvSpPr>
            <a:spLocks noGrp="1" noChangeArrowheads="1"/>
          </p:cNvSpPr>
          <p:nvPr>
            <p:ph type="dt" sz="half" idx="2"/>
          </p:nvPr>
        </p:nvSpPr>
        <p:spPr bwMode="auto">
          <a:xfrm>
            <a:off x="1905000" y="625475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mn-ea"/>
                <a:cs typeface="+mn-cs"/>
              </a:defRPr>
            </a:lvl1pPr>
          </a:lstStyle>
          <a:p>
            <a:endParaRPr lang="en-US"/>
          </a:p>
        </p:txBody>
      </p:sp>
      <p:sp>
        <p:nvSpPr>
          <p:cNvPr id="3" name="Rectangle 5"/>
          <p:cNvSpPr>
            <a:spLocks noGrp="1" noChangeArrowheads="1"/>
          </p:cNvSpPr>
          <p:nvPr>
            <p:ph type="ftr" sz="quarter" idx="3"/>
          </p:nvPr>
        </p:nvSpPr>
        <p:spPr bwMode="auto">
          <a:xfrm>
            <a:off x="3806825" y="6254750"/>
            <a:ext cx="3051175"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7091363"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9098022-8651-4217-98EB-8C2D7ABB5A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S PGothic" pitchFamily="34" charset="-128"/>
          <a:cs typeface="MS PGothic" charset="0"/>
        </a:defRPr>
      </a:lvl1pPr>
      <a:lvl2pPr algn="ctr" rtl="0" eaLnBrk="1" fontAlgn="base" hangingPunct="1">
        <a:spcBef>
          <a:spcPct val="0"/>
        </a:spcBef>
        <a:spcAft>
          <a:spcPct val="0"/>
        </a:spcAft>
        <a:defRPr sz="4400">
          <a:solidFill>
            <a:schemeClr val="tx2"/>
          </a:solidFill>
          <a:latin typeface="Arial" pitchFamily="34" charset="0"/>
          <a:ea typeface="MS PGothic" pitchFamily="34" charset="-128"/>
          <a:cs typeface="MS PGothic" charset="0"/>
        </a:defRPr>
      </a:lvl2pPr>
      <a:lvl3pPr algn="ctr" rtl="0" eaLnBrk="1" fontAlgn="base" hangingPunct="1">
        <a:spcBef>
          <a:spcPct val="0"/>
        </a:spcBef>
        <a:spcAft>
          <a:spcPct val="0"/>
        </a:spcAft>
        <a:defRPr sz="4400">
          <a:solidFill>
            <a:schemeClr val="tx2"/>
          </a:solidFill>
          <a:latin typeface="Arial" pitchFamily="34" charset="0"/>
          <a:ea typeface="MS PGothic" pitchFamily="34" charset="-128"/>
          <a:cs typeface="MS PGothic" charset="0"/>
        </a:defRPr>
      </a:lvl3pPr>
      <a:lvl4pPr algn="ctr" rtl="0" eaLnBrk="1" fontAlgn="base" hangingPunct="1">
        <a:spcBef>
          <a:spcPct val="0"/>
        </a:spcBef>
        <a:spcAft>
          <a:spcPct val="0"/>
        </a:spcAft>
        <a:defRPr sz="4400">
          <a:solidFill>
            <a:schemeClr val="tx2"/>
          </a:solidFill>
          <a:latin typeface="Arial" pitchFamily="34" charset="0"/>
          <a:ea typeface="MS PGothic" pitchFamily="34" charset="-128"/>
          <a:cs typeface="MS PGothic" charset="0"/>
        </a:defRPr>
      </a:lvl4pPr>
      <a:lvl5pPr algn="ctr" rtl="0" eaLnBrk="1" fontAlgn="base" hangingPunct="1">
        <a:spcBef>
          <a:spcPct val="0"/>
        </a:spcBef>
        <a:spcAft>
          <a:spcPct val="0"/>
        </a:spcAft>
        <a:defRPr sz="4400">
          <a:solidFill>
            <a:schemeClr val="tx2"/>
          </a:solidFill>
          <a:latin typeface="Arial" pitchFamily="34" charset="0"/>
          <a:ea typeface="MS PGothic" pitchFamily="34" charset="-128"/>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0" y="0"/>
            <a:ext cx="9144000" cy="6858000"/>
            <a:chOff x="0" y="0"/>
            <a:chExt cx="5760" cy="4320"/>
          </a:xfrm>
        </p:grpSpPr>
        <p:sp>
          <p:nvSpPr>
            <p:cNvPr id="1033" name="Rectangle 8"/>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4" name="Rectangle 9"/>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35" name="Picture 10" descr="Color-ppt3"/>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1"/>
          <p:cNvSpPr>
            <a:spLocks noChangeArrowheads="1"/>
          </p:cNvSpPr>
          <p:nvPr/>
        </p:nvSpPr>
        <p:spPr bwMode="auto">
          <a:xfrm>
            <a:off x="76200" y="1752600"/>
            <a:ext cx="152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000" b="1">
                <a:solidFill>
                  <a:srgbClr val="070C51"/>
                </a:solidFill>
              </a:rPr>
              <a:t>TOM TORLAKSON</a:t>
            </a:r>
            <a:br>
              <a:rPr lang="en-US" sz="1000" b="1">
                <a:solidFill>
                  <a:srgbClr val="070C51"/>
                </a:solidFill>
              </a:rPr>
            </a:br>
            <a:r>
              <a:rPr lang="en-US" sz="800">
                <a:solidFill>
                  <a:srgbClr val="070C51"/>
                </a:solidFill>
              </a:rPr>
              <a:t>State Superintendent </a:t>
            </a:r>
            <a:br>
              <a:rPr lang="en-US" sz="800">
                <a:solidFill>
                  <a:srgbClr val="070C51"/>
                </a:solidFill>
              </a:rPr>
            </a:br>
            <a:r>
              <a:rPr lang="en-US" sz="800">
                <a:solidFill>
                  <a:srgbClr val="070C51"/>
                </a:solidFill>
              </a:rPr>
              <a:t>of Public Instruction</a:t>
            </a:r>
            <a:endParaRPr lang="en-US" sz="4400">
              <a:solidFill>
                <a:schemeClr val="tx2"/>
              </a:solidFill>
              <a:latin typeface="Times" charset="0"/>
            </a:endParaRPr>
          </a:p>
        </p:txBody>
      </p:sp>
      <p:sp>
        <p:nvSpPr>
          <p:cNvPr id="1028" name="Rectangle 2"/>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Rectangle 4"/>
          <p:cNvSpPr>
            <a:spLocks noGrp="1" noChangeArrowheads="1"/>
          </p:cNvSpPr>
          <p:nvPr>
            <p:ph type="dt" sz="half" idx="2"/>
          </p:nvPr>
        </p:nvSpPr>
        <p:spPr bwMode="auto">
          <a:xfrm>
            <a:off x="1905000" y="625475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ea typeface="+mn-ea"/>
                <a:cs typeface="+mn-cs"/>
              </a:defRPr>
            </a:lvl1pPr>
          </a:lstStyle>
          <a:p>
            <a:pPr>
              <a:defRPr/>
            </a:pPr>
            <a:endParaRPr lang="en-US" altLang="en-US"/>
          </a:p>
        </p:txBody>
      </p:sp>
      <p:sp>
        <p:nvSpPr>
          <p:cNvPr id="3" name="Rectangle 5"/>
          <p:cNvSpPr>
            <a:spLocks noGrp="1" noChangeArrowheads="1"/>
          </p:cNvSpPr>
          <p:nvPr>
            <p:ph type="ftr" sz="quarter" idx="3"/>
          </p:nvPr>
        </p:nvSpPr>
        <p:spPr bwMode="auto">
          <a:xfrm>
            <a:off x="3806825" y="6254750"/>
            <a:ext cx="3051175"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mn-ea"/>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7091363"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54BE3D54-E8CA-B143-A2AF-C1EE40506C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hf hdr="0" ftr="0" dt="0"/>
  <p:txStyles>
    <p:titleStyle>
      <a:lvl1pPr algn="ctr" rtl="0" eaLnBrk="1" fontAlgn="base" hangingPunct="1">
        <a:spcBef>
          <a:spcPct val="0"/>
        </a:spcBef>
        <a:spcAft>
          <a:spcPct val="0"/>
        </a:spcAft>
        <a:defRPr sz="4400">
          <a:solidFill>
            <a:schemeClr val="tx2"/>
          </a:solidFill>
          <a:latin typeface="+mj-lt"/>
          <a:ea typeface="MS PGothic" charset="0"/>
          <a:cs typeface="MS PGothic" charset="0"/>
        </a:defRPr>
      </a:lvl1pPr>
      <a:lvl2pPr algn="ctr" rtl="0" eaLnBrk="1" fontAlgn="base" hangingPunct="1">
        <a:spcBef>
          <a:spcPct val="0"/>
        </a:spcBef>
        <a:spcAft>
          <a:spcPct val="0"/>
        </a:spcAft>
        <a:defRPr sz="4400">
          <a:solidFill>
            <a:schemeClr val="tx2"/>
          </a:solidFill>
          <a:latin typeface="Arial" pitchFamily="34" charset="0"/>
          <a:ea typeface="MS PGothic" charset="0"/>
          <a:cs typeface="MS PGothic" charset="0"/>
        </a:defRPr>
      </a:lvl2pPr>
      <a:lvl3pPr algn="ctr" rtl="0" eaLnBrk="1" fontAlgn="base" hangingPunct="1">
        <a:spcBef>
          <a:spcPct val="0"/>
        </a:spcBef>
        <a:spcAft>
          <a:spcPct val="0"/>
        </a:spcAft>
        <a:defRPr sz="4400">
          <a:solidFill>
            <a:schemeClr val="tx2"/>
          </a:solidFill>
          <a:latin typeface="Arial" pitchFamily="34" charset="0"/>
          <a:ea typeface="MS PGothic" charset="0"/>
          <a:cs typeface="MS PGothic" charset="0"/>
        </a:defRPr>
      </a:lvl3pPr>
      <a:lvl4pPr algn="ctr" rtl="0" eaLnBrk="1" fontAlgn="base" hangingPunct="1">
        <a:spcBef>
          <a:spcPct val="0"/>
        </a:spcBef>
        <a:spcAft>
          <a:spcPct val="0"/>
        </a:spcAft>
        <a:defRPr sz="4400">
          <a:solidFill>
            <a:schemeClr val="tx2"/>
          </a:solidFill>
          <a:latin typeface="Arial" pitchFamily="34" charset="0"/>
          <a:ea typeface="MS PGothic" charset="0"/>
          <a:cs typeface="MS PGothic" charset="0"/>
        </a:defRPr>
      </a:lvl4pPr>
      <a:lvl5pPr algn="ctr" rtl="0" eaLnBrk="1" fontAlgn="base" hangingPunct="1">
        <a:spcBef>
          <a:spcPct val="0"/>
        </a:spcBef>
        <a:spcAft>
          <a:spcPct val="0"/>
        </a:spcAft>
        <a:defRPr sz="4400">
          <a:solidFill>
            <a:schemeClr val="tx2"/>
          </a:solidFill>
          <a:latin typeface="Arial" pitchFamily="34" charset="0"/>
          <a:ea typeface="MS PGothic" charset="0"/>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MS PGothic" charset="0"/>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0" y="0"/>
            <a:ext cx="9144000" cy="6858000"/>
            <a:chOff x="0" y="0"/>
            <a:chExt cx="5760" cy="4320"/>
          </a:xfrm>
        </p:grpSpPr>
        <p:sp>
          <p:nvSpPr>
            <p:cNvPr id="1033" name="Rectangle 8"/>
            <p:cNvSpPr>
              <a:spLocks noChangeArrowheads="1"/>
            </p:cNvSpPr>
            <p:nvPr/>
          </p:nvSpPr>
          <p:spPr bwMode="auto">
            <a:xfrm>
              <a:off x="0" y="0"/>
              <a:ext cx="5760" cy="4320"/>
            </a:xfrm>
            <a:prstGeom prst="rect">
              <a:avLst/>
            </a:prstGeom>
            <a:solidFill>
              <a:srgbClr val="FEEDE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034" name="Rectangle 9"/>
            <p:cNvSpPr>
              <a:spLocks noChangeArrowheads="1"/>
            </p:cNvSpPr>
            <p:nvPr/>
          </p:nvSpPr>
          <p:spPr bwMode="auto">
            <a:xfrm>
              <a:off x="0" y="0"/>
              <a:ext cx="1056" cy="4320"/>
            </a:xfrm>
            <a:prstGeom prst="rect">
              <a:avLst/>
            </a:prstGeom>
            <a:solidFill>
              <a:srgbClr val="F3D6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endParaRPr lang="en-US"/>
            </a:p>
          </p:txBody>
        </p:sp>
        <p:pic>
          <p:nvPicPr>
            <p:cNvPr id="1035" name="Picture 10" descr="Color-ppt3"/>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1"/>
          <p:cNvSpPr>
            <a:spLocks noChangeArrowheads="1"/>
          </p:cNvSpPr>
          <p:nvPr/>
        </p:nvSpPr>
        <p:spPr bwMode="auto">
          <a:xfrm>
            <a:off x="76200" y="1752600"/>
            <a:ext cx="152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1000" b="1">
                <a:solidFill>
                  <a:srgbClr val="070C51"/>
                </a:solidFill>
              </a:rPr>
              <a:t>TOM TORLAKSON</a:t>
            </a:r>
            <a:br>
              <a:rPr lang="en-US" altLang="en-US" sz="1000" b="1">
                <a:solidFill>
                  <a:srgbClr val="070C51"/>
                </a:solidFill>
              </a:rPr>
            </a:br>
            <a:r>
              <a:rPr lang="en-US" altLang="en-US" sz="800">
                <a:solidFill>
                  <a:srgbClr val="070C51"/>
                </a:solidFill>
              </a:rPr>
              <a:t>State Superintendent </a:t>
            </a:r>
            <a:br>
              <a:rPr lang="en-US" altLang="en-US" sz="800">
                <a:solidFill>
                  <a:srgbClr val="070C51"/>
                </a:solidFill>
              </a:rPr>
            </a:br>
            <a:r>
              <a:rPr lang="en-US" altLang="en-US" sz="800">
                <a:solidFill>
                  <a:srgbClr val="070C51"/>
                </a:solidFill>
              </a:rPr>
              <a:t>of Public Instruction</a:t>
            </a:r>
            <a:endParaRPr lang="en-US" altLang="en-US" sz="4400">
              <a:solidFill>
                <a:schemeClr val="tx2"/>
              </a:solidFill>
              <a:latin typeface="Times" charset="0"/>
            </a:endParaRPr>
          </a:p>
        </p:txBody>
      </p:sp>
      <p:sp>
        <p:nvSpPr>
          <p:cNvPr id="1028" name="Rectangle 2"/>
          <p:cNvSpPr>
            <a:spLocks noGrp="1" noChangeArrowheads="1"/>
          </p:cNvSpPr>
          <p:nvPr>
            <p:ph type="title"/>
          </p:nvPr>
        </p:nvSpPr>
        <p:spPr bwMode="auto">
          <a:xfrm>
            <a:off x="1905000" y="609600"/>
            <a:ext cx="685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1905000" y="1981200"/>
            <a:ext cx="6858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1905000" y="625475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US"/>
          </a:p>
        </p:txBody>
      </p:sp>
      <p:sp>
        <p:nvSpPr>
          <p:cNvPr id="3" name="Rectangle 5"/>
          <p:cNvSpPr>
            <a:spLocks noGrp="1" noChangeArrowheads="1"/>
          </p:cNvSpPr>
          <p:nvPr>
            <p:ph type="ftr" sz="quarter" idx="3"/>
          </p:nvPr>
        </p:nvSpPr>
        <p:spPr bwMode="auto">
          <a:xfrm>
            <a:off x="3806825" y="6254750"/>
            <a:ext cx="305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7091363"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D9098022-8651-4217-98EB-8C2D7ABB5A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0"/>
            <a:ext cx="9144000" cy="685800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2291" name="Rectangle 2"/>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2292"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Rectangle 4"/>
          <p:cNvSpPr>
            <a:spLocks noGrp="1" noChangeArrowheads="1"/>
          </p:cNvSpPr>
          <p:nvPr>
            <p:ph type="dt" sz="half" idx="2"/>
          </p:nvPr>
        </p:nvSpPr>
        <p:spPr bwMode="auto">
          <a:xfrm>
            <a:off x="1905000" y="625475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mn-ea"/>
                <a:cs typeface="+mn-cs"/>
              </a:defRPr>
            </a:lvl1pPr>
          </a:lstStyle>
          <a:p>
            <a:endParaRPr lang="en-US"/>
          </a:p>
        </p:txBody>
      </p:sp>
      <p:sp>
        <p:nvSpPr>
          <p:cNvPr id="3" name="Rectangle 5"/>
          <p:cNvSpPr>
            <a:spLocks noGrp="1" noChangeArrowheads="1"/>
          </p:cNvSpPr>
          <p:nvPr>
            <p:ph type="ftr" sz="quarter" idx="3"/>
          </p:nvPr>
        </p:nvSpPr>
        <p:spPr bwMode="auto">
          <a:xfrm>
            <a:off x="3806825" y="6254750"/>
            <a:ext cx="3051175"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7091363"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9098022-8651-4217-98EB-8C2D7ABB5A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S PGothic" pitchFamily="34" charset="-128"/>
          <a:cs typeface="MS PGothic" charset="0"/>
        </a:defRPr>
      </a:lvl1pPr>
      <a:lvl2pPr algn="ctr" rtl="0" eaLnBrk="1" fontAlgn="base" hangingPunct="1">
        <a:spcBef>
          <a:spcPct val="0"/>
        </a:spcBef>
        <a:spcAft>
          <a:spcPct val="0"/>
        </a:spcAft>
        <a:defRPr sz="4400">
          <a:solidFill>
            <a:schemeClr val="tx2"/>
          </a:solidFill>
          <a:latin typeface="Arial" pitchFamily="34" charset="0"/>
          <a:ea typeface="MS PGothic" pitchFamily="34" charset="-128"/>
          <a:cs typeface="MS PGothic" charset="0"/>
        </a:defRPr>
      </a:lvl2pPr>
      <a:lvl3pPr algn="ctr" rtl="0" eaLnBrk="1" fontAlgn="base" hangingPunct="1">
        <a:spcBef>
          <a:spcPct val="0"/>
        </a:spcBef>
        <a:spcAft>
          <a:spcPct val="0"/>
        </a:spcAft>
        <a:defRPr sz="4400">
          <a:solidFill>
            <a:schemeClr val="tx2"/>
          </a:solidFill>
          <a:latin typeface="Arial" pitchFamily="34" charset="0"/>
          <a:ea typeface="MS PGothic" pitchFamily="34" charset="-128"/>
          <a:cs typeface="MS PGothic" charset="0"/>
        </a:defRPr>
      </a:lvl3pPr>
      <a:lvl4pPr algn="ctr" rtl="0" eaLnBrk="1" fontAlgn="base" hangingPunct="1">
        <a:spcBef>
          <a:spcPct val="0"/>
        </a:spcBef>
        <a:spcAft>
          <a:spcPct val="0"/>
        </a:spcAft>
        <a:defRPr sz="4400">
          <a:solidFill>
            <a:schemeClr val="tx2"/>
          </a:solidFill>
          <a:latin typeface="Arial" pitchFamily="34" charset="0"/>
          <a:ea typeface="MS PGothic" pitchFamily="34" charset="-128"/>
          <a:cs typeface="MS PGothic" charset="0"/>
        </a:defRPr>
      </a:lvl4pPr>
      <a:lvl5pPr algn="ctr" rtl="0" eaLnBrk="1" fontAlgn="base" hangingPunct="1">
        <a:spcBef>
          <a:spcPct val="0"/>
        </a:spcBef>
        <a:spcAft>
          <a:spcPct val="0"/>
        </a:spcAft>
        <a:defRPr sz="4400">
          <a:solidFill>
            <a:schemeClr val="tx2"/>
          </a:solidFill>
          <a:latin typeface="Arial" pitchFamily="34" charset="0"/>
          <a:ea typeface="MS PGothic" pitchFamily="34" charset="-128"/>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0" y="0"/>
            <a:ext cx="9144000" cy="6858000"/>
            <a:chOff x="0" y="0"/>
            <a:chExt cx="5760" cy="4320"/>
          </a:xfrm>
        </p:grpSpPr>
        <p:sp>
          <p:nvSpPr>
            <p:cNvPr id="1033" name="Rectangle 8"/>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4" name="Rectangle 9"/>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35" name="Picture 10" descr="Color-ppt3"/>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1"/>
          <p:cNvSpPr>
            <a:spLocks noChangeArrowheads="1"/>
          </p:cNvSpPr>
          <p:nvPr/>
        </p:nvSpPr>
        <p:spPr bwMode="auto">
          <a:xfrm>
            <a:off x="76200" y="1752600"/>
            <a:ext cx="152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000" b="1">
                <a:solidFill>
                  <a:srgbClr val="070C51"/>
                </a:solidFill>
              </a:rPr>
              <a:t>TOM TORLAKSON</a:t>
            </a:r>
            <a:br>
              <a:rPr lang="en-US" sz="1000" b="1">
                <a:solidFill>
                  <a:srgbClr val="070C51"/>
                </a:solidFill>
              </a:rPr>
            </a:br>
            <a:r>
              <a:rPr lang="en-US" sz="800">
                <a:solidFill>
                  <a:srgbClr val="070C51"/>
                </a:solidFill>
              </a:rPr>
              <a:t>State Superintendent </a:t>
            </a:r>
            <a:br>
              <a:rPr lang="en-US" sz="800">
                <a:solidFill>
                  <a:srgbClr val="070C51"/>
                </a:solidFill>
              </a:rPr>
            </a:br>
            <a:r>
              <a:rPr lang="en-US" sz="800">
                <a:solidFill>
                  <a:srgbClr val="070C51"/>
                </a:solidFill>
              </a:rPr>
              <a:t>of Public Instruction</a:t>
            </a:r>
            <a:endParaRPr lang="en-US" sz="4400">
              <a:solidFill>
                <a:schemeClr val="tx2"/>
              </a:solidFill>
              <a:latin typeface="Times" charset="0"/>
            </a:endParaRPr>
          </a:p>
        </p:txBody>
      </p:sp>
      <p:sp>
        <p:nvSpPr>
          <p:cNvPr id="1028" name="Rectangle 2"/>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Rectangle 4"/>
          <p:cNvSpPr>
            <a:spLocks noGrp="1" noChangeArrowheads="1"/>
          </p:cNvSpPr>
          <p:nvPr>
            <p:ph type="dt" sz="half" idx="2"/>
          </p:nvPr>
        </p:nvSpPr>
        <p:spPr bwMode="auto">
          <a:xfrm>
            <a:off x="1905000" y="625475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ea typeface="+mn-ea"/>
                <a:cs typeface="+mn-cs"/>
              </a:defRPr>
            </a:lvl1pPr>
          </a:lstStyle>
          <a:p>
            <a:pPr>
              <a:defRPr/>
            </a:pPr>
            <a:endParaRPr lang="en-US" altLang="en-US"/>
          </a:p>
        </p:txBody>
      </p:sp>
      <p:sp>
        <p:nvSpPr>
          <p:cNvPr id="3" name="Rectangle 5"/>
          <p:cNvSpPr>
            <a:spLocks noGrp="1" noChangeArrowheads="1"/>
          </p:cNvSpPr>
          <p:nvPr>
            <p:ph type="ftr" sz="quarter" idx="3"/>
          </p:nvPr>
        </p:nvSpPr>
        <p:spPr bwMode="auto">
          <a:xfrm>
            <a:off x="3806825" y="6254750"/>
            <a:ext cx="3051175"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mn-ea"/>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7091363"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54BE3D54-E8CA-B143-A2AF-C1EE40506C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Lst>
  <p:hf hdr="0" ftr="0" dt="0"/>
  <p:txStyles>
    <p:titleStyle>
      <a:lvl1pPr algn="ctr" rtl="0" eaLnBrk="1" fontAlgn="base" hangingPunct="1">
        <a:spcBef>
          <a:spcPct val="0"/>
        </a:spcBef>
        <a:spcAft>
          <a:spcPct val="0"/>
        </a:spcAft>
        <a:defRPr sz="4400">
          <a:solidFill>
            <a:schemeClr val="tx2"/>
          </a:solidFill>
          <a:latin typeface="+mj-lt"/>
          <a:ea typeface="MS PGothic" charset="0"/>
          <a:cs typeface="MS PGothic" charset="0"/>
        </a:defRPr>
      </a:lvl1pPr>
      <a:lvl2pPr algn="ctr" rtl="0" eaLnBrk="1" fontAlgn="base" hangingPunct="1">
        <a:spcBef>
          <a:spcPct val="0"/>
        </a:spcBef>
        <a:spcAft>
          <a:spcPct val="0"/>
        </a:spcAft>
        <a:defRPr sz="4400">
          <a:solidFill>
            <a:schemeClr val="tx2"/>
          </a:solidFill>
          <a:latin typeface="Arial" pitchFamily="34" charset="0"/>
          <a:ea typeface="MS PGothic" charset="0"/>
          <a:cs typeface="MS PGothic" charset="0"/>
        </a:defRPr>
      </a:lvl2pPr>
      <a:lvl3pPr algn="ctr" rtl="0" eaLnBrk="1" fontAlgn="base" hangingPunct="1">
        <a:spcBef>
          <a:spcPct val="0"/>
        </a:spcBef>
        <a:spcAft>
          <a:spcPct val="0"/>
        </a:spcAft>
        <a:defRPr sz="4400">
          <a:solidFill>
            <a:schemeClr val="tx2"/>
          </a:solidFill>
          <a:latin typeface="Arial" pitchFamily="34" charset="0"/>
          <a:ea typeface="MS PGothic" charset="0"/>
          <a:cs typeface="MS PGothic" charset="0"/>
        </a:defRPr>
      </a:lvl3pPr>
      <a:lvl4pPr algn="ctr" rtl="0" eaLnBrk="1" fontAlgn="base" hangingPunct="1">
        <a:spcBef>
          <a:spcPct val="0"/>
        </a:spcBef>
        <a:spcAft>
          <a:spcPct val="0"/>
        </a:spcAft>
        <a:defRPr sz="4400">
          <a:solidFill>
            <a:schemeClr val="tx2"/>
          </a:solidFill>
          <a:latin typeface="Arial" pitchFamily="34" charset="0"/>
          <a:ea typeface="MS PGothic" charset="0"/>
          <a:cs typeface="MS PGothic" charset="0"/>
        </a:defRPr>
      </a:lvl4pPr>
      <a:lvl5pPr algn="ctr" rtl="0" eaLnBrk="1" fontAlgn="base" hangingPunct="1">
        <a:spcBef>
          <a:spcPct val="0"/>
        </a:spcBef>
        <a:spcAft>
          <a:spcPct val="0"/>
        </a:spcAft>
        <a:defRPr sz="4400">
          <a:solidFill>
            <a:schemeClr val="tx2"/>
          </a:solidFill>
          <a:latin typeface="Arial" pitchFamily="34" charset="0"/>
          <a:ea typeface="MS PGothic" charset="0"/>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MS PGothic" charset="0"/>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0" y="0"/>
            <a:ext cx="9144000" cy="6858000"/>
            <a:chOff x="0" y="0"/>
            <a:chExt cx="5760" cy="4320"/>
          </a:xfrm>
        </p:grpSpPr>
        <p:sp>
          <p:nvSpPr>
            <p:cNvPr id="1033" name="Rectangle 8"/>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4" name="Rectangle 9"/>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35" name="Picture 10" descr="Color-ppt3"/>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 y="28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1"/>
          <p:cNvSpPr>
            <a:spLocks noChangeArrowheads="1"/>
          </p:cNvSpPr>
          <p:nvPr/>
        </p:nvSpPr>
        <p:spPr bwMode="auto">
          <a:xfrm>
            <a:off x="76200" y="1752600"/>
            <a:ext cx="152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000" b="1">
                <a:solidFill>
                  <a:srgbClr val="070C51"/>
                </a:solidFill>
              </a:rPr>
              <a:t>TOM TORLAKSON</a:t>
            </a:r>
            <a:br>
              <a:rPr lang="en-US" sz="1000" b="1">
                <a:solidFill>
                  <a:srgbClr val="070C51"/>
                </a:solidFill>
              </a:rPr>
            </a:br>
            <a:r>
              <a:rPr lang="en-US" sz="800">
                <a:solidFill>
                  <a:srgbClr val="070C51"/>
                </a:solidFill>
              </a:rPr>
              <a:t>State Superintendent </a:t>
            </a:r>
            <a:br>
              <a:rPr lang="en-US" sz="800">
                <a:solidFill>
                  <a:srgbClr val="070C51"/>
                </a:solidFill>
              </a:rPr>
            </a:br>
            <a:r>
              <a:rPr lang="en-US" sz="800">
                <a:solidFill>
                  <a:srgbClr val="070C51"/>
                </a:solidFill>
              </a:rPr>
              <a:t>of Public Instruction</a:t>
            </a:r>
            <a:endParaRPr lang="en-US" sz="4400">
              <a:solidFill>
                <a:schemeClr val="tx2"/>
              </a:solidFill>
              <a:latin typeface="Times" pitchFamily="-84" charset="0"/>
            </a:endParaRPr>
          </a:p>
        </p:txBody>
      </p:sp>
      <p:sp>
        <p:nvSpPr>
          <p:cNvPr id="1028" name="Rectangle 2"/>
          <p:cNvSpPr>
            <a:spLocks noGrp="1" noChangeArrowheads="1"/>
          </p:cNvSpPr>
          <p:nvPr>
            <p:ph type="title"/>
          </p:nvPr>
        </p:nvSpPr>
        <p:spPr bwMode="auto">
          <a:xfrm>
            <a:off x="1905000" y="6096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1905000" y="625475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ea typeface="+mn-ea"/>
                <a:cs typeface="+mn-cs"/>
              </a:defRPr>
            </a:lvl1pPr>
          </a:lstStyle>
          <a:p>
            <a:endParaRPr lang="en-US"/>
          </a:p>
        </p:txBody>
      </p:sp>
      <p:sp>
        <p:nvSpPr>
          <p:cNvPr id="3" name="Rectangle 5"/>
          <p:cNvSpPr>
            <a:spLocks noGrp="1" noChangeArrowheads="1"/>
          </p:cNvSpPr>
          <p:nvPr>
            <p:ph type="ftr" sz="quarter" idx="3"/>
          </p:nvPr>
        </p:nvSpPr>
        <p:spPr bwMode="auto">
          <a:xfrm>
            <a:off x="3806825" y="6254750"/>
            <a:ext cx="3051175"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7091363"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ea typeface="MS PGothic" pitchFamily="34" charset="-128"/>
              </a:defRPr>
            </a:lvl1pPr>
          </a:lstStyle>
          <a:p>
            <a:fld id="{D9098022-8651-4217-98EB-8C2D7ABB5A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MS PGothic" charset="0"/>
        </a:defRPr>
      </a:lvl1pPr>
      <a:lvl2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2pPr>
      <a:lvl3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3pPr>
      <a:lvl4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4pPr>
      <a:lvl5pPr algn="ctr" rtl="0" eaLnBrk="1" fontAlgn="base" hangingPunct="1">
        <a:spcBef>
          <a:spcPct val="0"/>
        </a:spcBef>
        <a:spcAft>
          <a:spcPct val="0"/>
        </a:spcAft>
        <a:defRPr sz="4400">
          <a:solidFill>
            <a:schemeClr val="tx2"/>
          </a:solidFill>
          <a:latin typeface="Arial" pitchFamily="34" charset="0"/>
          <a:ea typeface="ＭＳ Ｐゴシック" pitchFamily="34" charset="-128"/>
          <a:cs typeface="MS PGothic"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2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2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2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9.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27.xml"/></Relationships>
</file>

<file path=ppt/slides/_rels/slide4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3.xml"/><Relationship Id="rId1" Type="http://schemas.openxmlformats.org/officeDocument/2006/relationships/slideLayout" Target="../slideLayouts/slideLayout3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4.xml.rels><?xml version="1.0" encoding="UTF-8" standalone="yes"?>
<Relationships xmlns="http://schemas.openxmlformats.org/package/2006/relationships"><Relationship Id="rId3" Type="http://schemas.openxmlformats.org/officeDocument/2006/relationships/hyperlink" Target="mailto:czachry@cde.ca.gov" TargetMode="External"/><Relationship Id="rId2" Type="http://schemas.openxmlformats.org/officeDocument/2006/relationships/notesSlide" Target="../notesSlides/notesSlide24.xml"/><Relationship Id="rId1" Type="http://schemas.openxmlformats.org/officeDocument/2006/relationships/slideLayout" Target="../slideLayouts/slideLayout327.xml"/><Relationship Id="rId4" Type="http://schemas.openxmlformats.org/officeDocument/2006/relationships/hyperlink" Target="mailto:jmerris@cde.c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2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27.xml"/><Relationship Id="rId4" Type="http://schemas.openxmlformats.org/officeDocument/2006/relationships/hyperlink" Target="http://commoncoretools.me/2012/02/16/the-structure-is-the-standard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27.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73765" y="0"/>
            <a:ext cx="7470235" cy="2057400"/>
          </a:xfrm>
          <a:prstGeom prst="rect">
            <a:avLst/>
          </a:prstGeom>
        </p:spPr>
        <p:txBody>
          <a:bodyPr vert="horz" rtlCol="0" anchor="ctr">
            <a:normAutofit fontScale="90000" lnSpcReduction="20000"/>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accent5">
                    <a:lumMod val="75000"/>
                  </a:schemeClr>
                </a:solidFill>
                <a:effectLst>
                  <a:outerShdw blurRad="31750" dist="25400" dir="5400000" algn="tl" rotWithShape="0">
                    <a:srgbClr val="000000">
                      <a:alpha val="25000"/>
                    </a:srgbClr>
                  </a:outerShdw>
                </a:effectLst>
                <a:uLnTx/>
                <a:uFillTx/>
                <a:latin typeface="+mj-lt"/>
                <a:ea typeface="+mj-ea"/>
                <a:cs typeface="+mj-cs"/>
              </a:rPr>
              <a:t>Implementation of College</a:t>
            </a:r>
            <a:r>
              <a:rPr kumimoji="0" lang="en-US" sz="5400" b="1" i="0" u="none" strike="noStrike" kern="1200" cap="none" spc="0" normalizeH="0" noProof="0" dirty="0" smtClean="0">
                <a:ln>
                  <a:noFill/>
                </a:ln>
                <a:solidFill>
                  <a:schemeClr val="accent5">
                    <a:lumMod val="75000"/>
                  </a:schemeClr>
                </a:solidFill>
                <a:effectLst>
                  <a:outerShdw blurRad="31750" dist="25400" dir="5400000" algn="tl" rotWithShape="0">
                    <a:srgbClr val="000000">
                      <a:alpha val="25000"/>
                    </a:srgbClr>
                  </a:outerShdw>
                </a:effectLst>
                <a:uLnTx/>
                <a:uFillTx/>
                <a:latin typeface="+mj-lt"/>
                <a:ea typeface="+mj-ea"/>
                <a:cs typeface="+mj-cs"/>
              </a:rPr>
              <a:t> and Career Readiness Standards</a:t>
            </a:r>
            <a:endParaRPr kumimoji="0" lang="en-US" sz="5400" b="1" i="1" u="none" strike="noStrike" kern="1200" cap="none" spc="0" normalizeH="0" baseline="0" noProof="0" dirty="0">
              <a:ln>
                <a:noFill/>
              </a:ln>
              <a:solidFill>
                <a:schemeClr val="accent5">
                  <a:lumMod val="75000"/>
                </a:schemeClr>
              </a:solidFill>
              <a:effectLst>
                <a:outerShdw blurRad="31750" dist="25400" dir="5400000" algn="tl" rotWithShape="0">
                  <a:srgbClr val="000000">
                    <a:alpha val="25000"/>
                  </a:srgbClr>
                </a:outerShdw>
              </a:effectLst>
              <a:uLnTx/>
              <a:uFillTx/>
              <a:latin typeface="+mj-lt"/>
              <a:ea typeface="+mj-ea"/>
              <a:cs typeface="+mj-cs"/>
            </a:endParaRPr>
          </a:p>
        </p:txBody>
      </p:sp>
      <p:sp>
        <p:nvSpPr>
          <p:cNvPr id="4" name="TextBox 3"/>
          <p:cNvSpPr txBox="1"/>
          <p:nvPr/>
        </p:nvSpPr>
        <p:spPr>
          <a:xfrm>
            <a:off x="1703582" y="1853148"/>
            <a:ext cx="7165435" cy="3046988"/>
          </a:xfrm>
          <a:prstGeom prst="rect">
            <a:avLst/>
          </a:prstGeom>
          <a:noFill/>
        </p:spPr>
        <p:txBody>
          <a:bodyPr wrap="square" rtlCol="0">
            <a:spAutoFit/>
          </a:bodyPr>
          <a:lstStyle/>
          <a:p>
            <a:pPr algn="ctr"/>
            <a:r>
              <a:rPr lang="en-US" sz="2400" dirty="0" smtClean="0"/>
              <a:t>Presented by</a:t>
            </a:r>
          </a:p>
          <a:p>
            <a:pPr algn="ctr"/>
            <a:endParaRPr lang="en-US" sz="2400" dirty="0" smtClean="0"/>
          </a:p>
          <a:p>
            <a:pPr algn="ctr"/>
            <a:endParaRPr lang="en-US" sz="2400" dirty="0" smtClean="0"/>
          </a:p>
          <a:p>
            <a:pPr algn="ctr"/>
            <a:r>
              <a:rPr lang="en-US" sz="2400" dirty="0" smtClean="0"/>
              <a:t>Carolyn Zachry</a:t>
            </a:r>
          </a:p>
          <a:p>
            <a:pPr algn="ctr"/>
            <a:r>
              <a:rPr lang="en-US" sz="2400" dirty="0" smtClean="0"/>
              <a:t>Education Administrator</a:t>
            </a:r>
          </a:p>
          <a:p>
            <a:pPr algn="ctr"/>
            <a:endParaRPr lang="en-US" sz="2400" dirty="0" smtClean="0"/>
          </a:p>
          <a:p>
            <a:pPr algn="ctr"/>
            <a:r>
              <a:rPr lang="en-US" sz="2400" dirty="0" smtClean="0"/>
              <a:t>Career and College Transition Division</a:t>
            </a:r>
          </a:p>
          <a:p>
            <a:pPr algn="ctr"/>
            <a:r>
              <a:rPr lang="en-US" sz="2400" dirty="0" smtClean="0"/>
              <a:t>California Department of Education</a:t>
            </a:r>
            <a:endParaRPr lang="en-US" sz="24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0235" y="5638800"/>
            <a:ext cx="1447800" cy="965200"/>
          </a:xfrm>
          <a:prstGeom prst="rect">
            <a:avLst/>
          </a:prstGeom>
          <a:noFill/>
          <a:ln>
            <a:noFill/>
          </a:ln>
          <a:effectLst/>
          <a:extLst/>
        </p:spPr>
      </p:pic>
      <p:sp>
        <p:nvSpPr>
          <p:cNvPr id="2" name="Slide Number Placeholder 1"/>
          <p:cNvSpPr>
            <a:spLocks noGrp="1"/>
          </p:cNvSpPr>
          <p:nvPr>
            <p:ph type="sldNum" sz="quarter" idx="12"/>
          </p:nvPr>
        </p:nvSpPr>
        <p:spPr/>
        <p:txBody>
          <a:bodyPr/>
          <a:lstStyle/>
          <a:p>
            <a:pPr>
              <a:defRPr/>
            </a:pPr>
            <a:fld id="{8950F21F-B26B-4A7C-B727-848B8D359045}" type="slidenum">
              <a:rPr lang="en-US" smtClean="0"/>
              <a:pPr>
                <a:defRPr/>
              </a:pPr>
              <a:t>1</a:t>
            </a:fld>
            <a:endParaRPr lang="en-US"/>
          </a:p>
        </p:txBody>
      </p:sp>
    </p:spTree>
    <p:extLst>
      <p:ext uri="{BB962C8B-B14F-4D97-AF65-F5344CB8AC3E}">
        <p14:creationId xmlns:p14="http://schemas.microsoft.com/office/powerpoint/2010/main" val="288031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858000" cy="1143000"/>
          </a:xfrm>
        </p:spPr>
        <p:txBody>
          <a:bodyPr/>
          <a:lstStyle/>
          <a:p>
            <a:r>
              <a:rPr lang="en-US" dirty="0"/>
              <a:t>Rigor and Relevance Connects CTE and CCSS</a:t>
            </a:r>
          </a:p>
        </p:txBody>
      </p:sp>
      <p:sp>
        <p:nvSpPr>
          <p:cNvPr id="3" name="Content Placeholder 2"/>
          <p:cNvSpPr>
            <a:spLocks noGrp="1"/>
          </p:cNvSpPr>
          <p:nvPr>
            <p:ph idx="1"/>
          </p:nvPr>
        </p:nvSpPr>
        <p:spPr/>
        <p:txBody>
          <a:bodyPr/>
          <a:lstStyle/>
          <a:p>
            <a:r>
              <a:rPr lang="en-US" dirty="0"/>
              <a:t>CCSS/ CTE standards focus on </a:t>
            </a:r>
          </a:p>
          <a:p>
            <a:pPr lvl="1"/>
            <a:r>
              <a:rPr lang="en-US" dirty="0"/>
              <a:t>rigorous and relevant curriculum,</a:t>
            </a:r>
          </a:p>
          <a:p>
            <a:pPr lvl="1"/>
            <a:r>
              <a:rPr lang="en-US" dirty="0"/>
              <a:t>application of knowledge and skills, and</a:t>
            </a:r>
          </a:p>
          <a:p>
            <a:pPr lvl="1"/>
            <a:r>
              <a:rPr lang="en-US" dirty="0"/>
              <a:t>interdisciplinary activities.</a:t>
            </a:r>
          </a:p>
          <a:p>
            <a:endParaRPr lang="en-US" dirty="0"/>
          </a:p>
        </p:txBody>
      </p:sp>
      <p:pic>
        <p:nvPicPr>
          <p:cNvPr id="4" name="Picture 3" descr="link-building-key.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81400" y="4343400"/>
            <a:ext cx="3543300" cy="2362200"/>
          </a:xfrm>
          <a:prstGeom prst="rect">
            <a:avLst/>
          </a:prstGeom>
        </p:spPr>
      </p:pic>
      <p:sp>
        <p:nvSpPr>
          <p:cNvPr id="5" name="Slide Number Placeholder 4"/>
          <p:cNvSpPr>
            <a:spLocks noGrp="1"/>
          </p:cNvSpPr>
          <p:nvPr>
            <p:ph type="sldNum" sz="quarter" idx="12"/>
          </p:nvPr>
        </p:nvSpPr>
        <p:spPr/>
        <p:txBody>
          <a:bodyPr/>
          <a:lstStyle/>
          <a:p>
            <a:pPr>
              <a:defRPr/>
            </a:pPr>
            <a:fld id="{8950F21F-B26B-4A7C-B727-848B8D359045}" type="slidenum">
              <a:rPr lang="en-US" smtClean="0"/>
              <a:pPr>
                <a:defRPr/>
              </a:pPr>
              <a:t>10</a:t>
            </a:fld>
            <a:endParaRPr lang="en-US"/>
          </a:p>
        </p:txBody>
      </p:sp>
    </p:spTree>
    <p:extLst>
      <p:ext uri="{BB962C8B-B14F-4D97-AF65-F5344CB8AC3E}">
        <p14:creationId xmlns:p14="http://schemas.microsoft.com/office/powerpoint/2010/main" val="22812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80345"/>
            <a:ext cx="6858000" cy="1143000"/>
          </a:xfrm>
        </p:spPr>
        <p:txBody>
          <a:bodyPr/>
          <a:lstStyle/>
          <a:p>
            <a:r>
              <a:rPr lang="en-US" dirty="0"/>
              <a:t>New Standards- </a:t>
            </a:r>
            <a:r>
              <a:rPr lang="en-US" dirty="0" smtClean="0"/>
              <a:t/>
            </a:r>
            <a:br>
              <a:rPr lang="en-US" dirty="0" smtClean="0"/>
            </a:br>
            <a:r>
              <a:rPr lang="en-US" dirty="0" smtClean="0"/>
              <a:t>What’s </a:t>
            </a:r>
            <a:r>
              <a:rPr lang="en-US" dirty="0"/>
              <a:t>Different</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6138" r="-56138"/>
          <a:stretch>
            <a:fillRect/>
          </a:stretch>
        </p:blipFill>
        <p:spPr bwMode="auto">
          <a:xfrm rot="1670225">
            <a:off x="4216635" y="1445181"/>
            <a:ext cx="6272212"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amond 4"/>
          <p:cNvSpPr/>
          <p:nvPr/>
        </p:nvSpPr>
        <p:spPr>
          <a:xfrm>
            <a:off x="1458790" y="1887681"/>
            <a:ext cx="4495800" cy="4495800"/>
          </a:xfrm>
          <a:prstGeom prst="diamond">
            <a:avLst/>
          </a:prstGeom>
          <a:scene3d>
            <a:camera prst="orthographicFront"/>
            <a:lightRig rig="chilly" dir="t"/>
          </a:scene3d>
          <a:sp3d z="-12700" extrusionH="1700" prstMaterial="translucentPowder">
            <a:bevelT w="25400" h="6350" prst="softRound"/>
            <a:bevelB w="0" h="0" prst="convex"/>
          </a:sp3d>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6" name="Group 5"/>
          <p:cNvGrpSpPr/>
          <p:nvPr/>
        </p:nvGrpSpPr>
        <p:grpSpPr>
          <a:xfrm>
            <a:off x="1934906" y="2314782"/>
            <a:ext cx="1753362" cy="1753362"/>
            <a:chOff x="1303400" y="427101"/>
            <a:chExt cx="1753362" cy="1753362"/>
          </a:xfrm>
          <a:scene3d>
            <a:camera prst="orthographicFront"/>
            <a:lightRig rig="chilly" dir="t"/>
          </a:scene3d>
        </p:grpSpPr>
        <p:sp>
          <p:nvSpPr>
            <p:cNvPr id="16" name="Rounded Rectangle 15"/>
            <p:cNvSpPr/>
            <p:nvPr/>
          </p:nvSpPr>
          <p:spPr>
            <a:xfrm>
              <a:off x="1303400" y="427101"/>
              <a:ext cx="1753362" cy="1753362"/>
            </a:xfrm>
            <a:prstGeom prst="roundRect">
              <a:avLst/>
            </a:prstGeom>
            <a:solidFill>
              <a:srgbClr val="FFFF00"/>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7" name="Rounded Rectangle 5"/>
            <p:cNvSpPr/>
            <p:nvPr/>
          </p:nvSpPr>
          <p:spPr>
            <a:xfrm>
              <a:off x="1388992" y="512693"/>
              <a:ext cx="1582178" cy="15821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Industry &amp; Pathway Updates</a:t>
              </a:r>
              <a:endParaRPr lang="en-US" sz="2000" kern="1200" dirty="0">
                <a:solidFill>
                  <a:schemeClr val="tx1"/>
                </a:solidFill>
              </a:endParaRPr>
            </a:p>
          </p:txBody>
        </p:sp>
      </p:grpSp>
      <p:grpSp>
        <p:nvGrpSpPr>
          <p:cNvPr id="7" name="Group 6"/>
          <p:cNvGrpSpPr/>
          <p:nvPr/>
        </p:nvGrpSpPr>
        <p:grpSpPr>
          <a:xfrm>
            <a:off x="3786822" y="2293320"/>
            <a:ext cx="1753362" cy="1753362"/>
            <a:chOff x="3204331" y="405639"/>
            <a:chExt cx="1753362" cy="1753362"/>
          </a:xfrm>
          <a:scene3d>
            <a:camera prst="orthographicFront"/>
            <a:lightRig rig="chilly" dir="t"/>
          </a:scene3d>
        </p:grpSpPr>
        <p:sp>
          <p:nvSpPr>
            <p:cNvPr id="14" name="Rounded Rectangle 13"/>
            <p:cNvSpPr/>
            <p:nvPr/>
          </p:nvSpPr>
          <p:spPr>
            <a:xfrm>
              <a:off x="3204331" y="405639"/>
              <a:ext cx="1753362" cy="1753362"/>
            </a:xfrm>
            <a:prstGeom prst="roundRect">
              <a:avLst/>
            </a:prstGeom>
            <a:solidFill>
              <a:schemeClr val="accent3">
                <a:lumMod val="60000"/>
                <a:lumOff val="40000"/>
              </a:schemeClr>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3">
                <a:hueOff val="0"/>
                <a:satOff val="0"/>
                <a:lumOff val="-33333"/>
                <a:alphaOff val="0"/>
              </a:schemeClr>
            </a:effectRef>
            <a:fontRef idx="minor">
              <a:schemeClr val="lt1"/>
            </a:fontRef>
          </p:style>
        </p:sp>
        <p:sp>
          <p:nvSpPr>
            <p:cNvPr id="15" name="Rounded Rectangle 7"/>
            <p:cNvSpPr/>
            <p:nvPr/>
          </p:nvSpPr>
          <p:spPr>
            <a:xfrm>
              <a:off x="3289923" y="491231"/>
              <a:ext cx="1582178" cy="15821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Anchor Standards- CCSS Relationship</a:t>
              </a:r>
              <a:endParaRPr lang="en-US" sz="2000" kern="1200" dirty="0">
                <a:solidFill>
                  <a:srgbClr val="000000"/>
                </a:solidFill>
              </a:endParaRPr>
            </a:p>
          </p:txBody>
        </p:sp>
      </p:grpSp>
      <p:grpSp>
        <p:nvGrpSpPr>
          <p:cNvPr id="8" name="Group 7"/>
          <p:cNvGrpSpPr/>
          <p:nvPr/>
        </p:nvGrpSpPr>
        <p:grpSpPr>
          <a:xfrm>
            <a:off x="1934906" y="4203018"/>
            <a:ext cx="1753362" cy="1753362"/>
            <a:chOff x="1303400" y="2315337"/>
            <a:chExt cx="1753362" cy="1753362"/>
          </a:xfrm>
          <a:scene3d>
            <a:camera prst="orthographicFront"/>
            <a:lightRig rig="chilly" dir="t"/>
          </a:scene3d>
        </p:grpSpPr>
        <p:sp>
          <p:nvSpPr>
            <p:cNvPr id="12" name="Rounded Rectangle 11"/>
            <p:cNvSpPr/>
            <p:nvPr/>
          </p:nvSpPr>
          <p:spPr>
            <a:xfrm>
              <a:off x="1303400" y="2315337"/>
              <a:ext cx="1753362" cy="1753362"/>
            </a:xfrm>
            <a:prstGeom prst="roundRect">
              <a:avLst/>
            </a:prstGeom>
            <a:solidFill>
              <a:srgbClr val="FF5EC6"/>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3">
                <a:hueOff val="0"/>
                <a:satOff val="0"/>
                <a:lumOff val="-66667"/>
                <a:alphaOff val="0"/>
              </a:schemeClr>
            </a:effectRef>
            <a:fontRef idx="minor">
              <a:schemeClr val="lt1"/>
            </a:fontRef>
          </p:style>
        </p:sp>
        <p:sp>
          <p:nvSpPr>
            <p:cNvPr id="13" name="Rounded Rectangle 9"/>
            <p:cNvSpPr/>
            <p:nvPr/>
          </p:nvSpPr>
          <p:spPr>
            <a:xfrm>
              <a:off x="1388992" y="2400929"/>
              <a:ext cx="1582178" cy="15821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CCSS  Alignment Matrices</a:t>
              </a:r>
              <a:endParaRPr lang="en-US" sz="2000" kern="1200" dirty="0">
                <a:solidFill>
                  <a:srgbClr val="000000"/>
                </a:solidFill>
              </a:endParaRPr>
            </a:p>
          </p:txBody>
        </p:sp>
      </p:grpSp>
      <p:grpSp>
        <p:nvGrpSpPr>
          <p:cNvPr id="9" name="Group 8"/>
          <p:cNvGrpSpPr/>
          <p:nvPr/>
        </p:nvGrpSpPr>
        <p:grpSpPr>
          <a:xfrm>
            <a:off x="3774128" y="4203018"/>
            <a:ext cx="1753362" cy="1753362"/>
            <a:chOff x="3191637" y="2315337"/>
            <a:chExt cx="1753362" cy="1753362"/>
          </a:xfrm>
          <a:scene3d>
            <a:camera prst="orthographicFront"/>
            <a:lightRig rig="chilly" dir="t"/>
          </a:scene3d>
        </p:grpSpPr>
        <p:sp>
          <p:nvSpPr>
            <p:cNvPr id="10" name="Rounded Rectangle 9"/>
            <p:cNvSpPr/>
            <p:nvPr/>
          </p:nvSpPr>
          <p:spPr>
            <a:xfrm>
              <a:off x="3191637" y="2315337"/>
              <a:ext cx="1753362" cy="1753362"/>
            </a:xfrm>
            <a:prstGeom prst="roundRect">
              <a:avLst/>
            </a:prstGeom>
            <a:solidFill>
              <a:srgbClr val="93CDDD"/>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3">
                <a:hueOff val="0"/>
                <a:satOff val="0"/>
                <a:lumOff val="-100000"/>
                <a:alphaOff val="0"/>
              </a:schemeClr>
            </a:effectRef>
            <a:fontRef idx="minor">
              <a:schemeClr val="lt1"/>
            </a:fontRef>
          </p:style>
        </p:sp>
        <p:sp>
          <p:nvSpPr>
            <p:cNvPr id="11" name="Rounded Rectangle 11"/>
            <p:cNvSpPr/>
            <p:nvPr/>
          </p:nvSpPr>
          <p:spPr>
            <a:xfrm>
              <a:off x="3277229" y="2400929"/>
              <a:ext cx="1582178" cy="15821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Career Ready Practices</a:t>
              </a:r>
              <a:endParaRPr lang="en-US" sz="2000" kern="1200" dirty="0">
                <a:solidFill>
                  <a:srgbClr val="000000"/>
                </a:solidFill>
              </a:endParaRPr>
            </a:p>
          </p:txBody>
        </p:sp>
      </p:grpSp>
      <p:sp>
        <p:nvSpPr>
          <p:cNvPr id="18" name="Slide Number Placeholder 17"/>
          <p:cNvSpPr>
            <a:spLocks noGrp="1"/>
          </p:cNvSpPr>
          <p:nvPr>
            <p:ph type="sldNum" sz="quarter" idx="12"/>
          </p:nvPr>
        </p:nvSpPr>
        <p:spPr/>
        <p:txBody>
          <a:bodyPr/>
          <a:lstStyle/>
          <a:p>
            <a:pPr>
              <a:defRPr/>
            </a:pPr>
            <a:fld id="{8950F21F-B26B-4A7C-B727-848B8D359045}" type="slidenum">
              <a:rPr lang="en-US" smtClean="0"/>
              <a:pPr>
                <a:defRPr/>
              </a:pPr>
              <a:t>11</a:t>
            </a:fld>
            <a:endParaRPr lang="en-US"/>
          </a:p>
        </p:txBody>
      </p:sp>
    </p:spTree>
    <p:extLst>
      <p:ext uri="{BB962C8B-B14F-4D97-AF65-F5344CB8AC3E}">
        <p14:creationId xmlns:p14="http://schemas.microsoft.com/office/powerpoint/2010/main" val="233264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52400"/>
            <a:ext cx="6154872" cy="1143000"/>
          </a:xfrm>
        </p:spPr>
        <p:txBody>
          <a:bodyPr>
            <a:normAutofit/>
          </a:bodyPr>
          <a:lstStyle/>
          <a:p>
            <a:pPr algn="ctr"/>
            <a:r>
              <a:rPr lang="en-US" sz="2700" dirty="0" smtClean="0"/>
              <a:t>Standards Continuum: Standards for Career Ready Practice</a:t>
            </a:r>
            <a:endParaRPr lang="en-US" sz="27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86817972"/>
              </p:ext>
            </p:extLst>
          </p:nvPr>
        </p:nvGraphicFramePr>
        <p:xfrm>
          <a:off x="977900" y="1539875"/>
          <a:ext cx="8166100" cy="480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a:xfrm>
            <a:off x="7010400" y="6356350"/>
            <a:ext cx="2133600" cy="365125"/>
          </a:xfrm>
          <a:prstGeom prst="rect">
            <a:avLst/>
          </a:prstGeom>
        </p:spPr>
        <p:txBody>
          <a:bodyPr/>
          <a:lstStyle/>
          <a:p>
            <a:fld id="{6C2A79DE-5516-410A-8EF5-1C73BCB8CF2A}" type="slidenum">
              <a:rPr lang="en-US" smtClean="0"/>
              <a:pPr/>
              <a:t>12</a:t>
            </a:fld>
            <a:endParaRPr lang="en-US" dirty="0"/>
          </a:p>
        </p:txBody>
      </p:sp>
      <p:sp>
        <p:nvSpPr>
          <p:cNvPr id="2" name="Left Arrow 1"/>
          <p:cNvSpPr/>
          <p:nvPr/>
        </p:nvSpPr>
        <p:spPr>
          <a:xfrm>
            <a:off x="8077200" y="5498824"/>
            <a:ext cx="863600" cy="342900"/>
          </a:xfrm>
          <a:prstGeom prst="leftArrow">
            <a:avLst/>
          </a:prstGeom>
          <a:solidFill>
            <a:srgbClr val="26262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50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itle 3"/>
          <p:cNvSpPr>
            <a:spLocks noGrp="1"/>
          </p:cNvSpPr>
          <p:nvPr>
            <p:ph type="title"/>
          </p:nvPr>
        </p:nvSpPr>
        <p:spPr>
          <a:xfrm>
            <a:off x="1866900" y="228600"/>
            <a:ext cx="6858000" cy="1143000"/>
          </a:xfrm>
        </p:spPr>
        <p:txBody>
          <a:bodyPr>
            <a:normAutofit fontScale="90000"/>
          </a:bodyPr>
          <a:lstStyle/>
          <a:p>
            <a:r>
              <a:rPr lang="en-US" sz="4000" dirty="0" smtClean="0">
                <a:solidFill>
                  <a:srgbClr val="000054"/>
                </a:solidFill>
                <a:ea typeface="ＭＳ Ｐゴシック" pitchFamily="34" charset="-128"/>
              </a:rPr>
              <a:t>Standards for</a:t>
            </a:r>
            <a:br>
              <a:rPr lang="en-US" sz="4000" dirty="0" smtClean="0">
                <a:solidFill>
                  <a:srgbClr val="000054"/>
                </a:solidFill>
                <a:ea typeface="ＭＳ Ｐゴシック" pitchFamily="34" charset="-128"/>
              </a:rPr>
            </a:br>
            <a:r>
              <a:rPr lang="en-US" sz="4000" dirty="0" smtClean="0">
                <a:solidFill>
                  <a:srgbClr val="000054"/>
                </a:solidFill>
                <a:ea typeface="ＭＳ Ｐゴシック" pitchFamily="34" charset="-128"/>
              </a:rPr>
              <a:t>Career Ready Practice</a:t>
            </a:r>
          </a:p>
        </p:txBody>
      </p:sp>
      <p:sp>
        <p:nvSpPr>
          <p:cNvPr id="2" name="Content Placeholder 1"/>
          <p:cNvSpPr>
            <a:spLocks noGrp="1"/>
          </p:cNvSpPr>
          <p:nvPr>
            <p:ph idx="1"/>
          </p:nvPr>
        </p:nvSpPr>
        <p:spPr>
          <a:xfrm>
            <a:off x="1600200" y="1905000"/>
            <a:ext cx="7315200" cy="4178300"/>
          </a:xfrm>
        </p:spPr>
        <p:txBody>
          <a:bodyPr>
            <a:normAutofit lnSpcReduction="10000"/>
          </a:bodyPr>
          <a:lstStyle/>
          <a:p>
            <a:pPr lvl="1">
              <a:spcBef>
                <a:spcPts val="0"/>
              </a:spcBef>
              <a:spcAft>
                <a:spcPts val="1200"/>
              </a:spcAft>
              <a:buSzPct val="85000"/>
              <a:buFont typeface="Wingdings" pitchFamily="2" charset="2"/>
              <a:buChar char="§"/>
              <a:defRPr/>
            </a:pPr>
            <a:r>
              <a:rPr lang="en-US" sz="2400" dirty="0" smtClean="0"/>
              <a:t>Adapted from the National Career Technical Common Core</a:t>
            </a:r>
          </a:p>
          <a:p>
            <a:pPr lvl="1">
              <a:spcBef>
                <a:spcPts val="0"/>
              </a:spcBef>
              <a:spcAft>
                <a:spcPts val="1200"/>
              </a:spcAft>
              <a:buSzPct val="85000"/>
              <a:buFont typeface="Wingdings" pitchFamily="2" charset="2"/>
              <a:buChar char="§"/>
              <a:defRPr/>
            </a:pPr>
            <a:r>
              <a:rPr lang="en-US" sz="2400" dirty="0" smtClean="0"/>
              <a:t>Align with Skills for the 21</a:t>
            </a:r>
            <a:r>
              <a:rPr lang="en-US" sz="2400" baseline="30000" dirty="0" smtClean="0"/>
              <a:t>st</a:t>
            </a:r>
            <a:r>
              <a:rPr lang="en-US" sz="2400" dirty="0" smtClean="0"/>
              <a:t> Century</a:t>
            </a:r>
          </a:p>
          <a:p>
            <a:pPr lvl="1">
              <a:spcBef>
                <a:spcPts val="0"/>
              </a:spcBef>
              <a:spcAft>
                <a:spcPts val="1200"/>
              </a:spcAft>
              <a:buSzPct val="85000"/>
              <a:buFont typeface="Wingdings" pitchFamily="2" charset="2"/>
              <a:buChar char="§"/>
              <a:defRPr/>
            </a:pPr>
            <a:r>
              <a:rPr lang="en-US" sz="2400" dirty="0" smtClean="0"/>
              <a:t>Describe </a:t>
            </a:r>
            <a:r>
              <a:rPr lang="en-US" sz="2400" dirty="0"/>
              <a:t>the fundamental knowledge and skills needed to be ready for careers AND </a:t>
            </a:r>
            <a:r>
              <a:rPr lang="en-US" sz="2400" dirty="0" smtClean="0"/>
              <a:t>college</a:t>
            </a:r>
          </a:p>
          <a:p>
            <a:pPr lvl="1">
              <a:spcBef>
                <a:spcPts val="0"/>
              </a:spcBef>
              <a:spcAft>
                <a:spcPts val="1200"/>
              </a:spcAft>
              <a:buSzPct val="85000"/>
              <a:buFont typeface="Wingdings" pitchFamily="2" charset="2"/>
              <a:buChar char="§"/>
              <a:defRPr/>
            </a:pPr>
            <a:r>
              <a:rPr lang="en-US" sz="2400" dirty="0" smtClean="0"/>
              <a:t>Adapted from the National Common Career Technical Core</a:t>
            </a:r>
          </a:p>
          <a:p>
            <a:pPr lvl="1">
              <a:spcBef>
                <a:spcPts val="0"/>
              </a:spcBef>
              <a:spcAft>
                <a:spcPts val="1200"/>
              </a:spcAft>
              <a:buSzPct val="85000"/>
              <a:buFont typeface="Wingdings" pitchFamily="2" charset="2"/>
              <a:buChar char="§"/>
              <a:defRPr/>
            </a:pPr>
            <a:r>
              <a:rPr lang="en-US" sz="2400" dirty="0" smtClean="0"/>
              <a:t>Not </a:t>
            </a:r>
            <a:r>
              <a:rPr lang="en-US" sz="2400" dirty="0"/>
              <a:t>exclusive to a career pathway, CTE program of study, a particular discipline, or grade </a:t>
            </a:r>
            <a:r>
              <a:rPr lang="en-US" sz="2400" dirty="0" smtClean="0"/>
              <a:t>level</a:t>
            </a:r>
            <a:endParaRPr lang="en-US" sz="2400" dirty="0"/>
          </a:p>
          <a:p>
            <a:pPr>
              <a:defRPr/>
            </a:pPr>
            <a:endParaRPr lang="en-US" sz="2800" dirty="0" smtClean="0"/>
          </a:p>
          <a:p>
            <a:pPr>
              <a:defRPr/>
            </a:pPr>
            <a:endParaRPr lang="en-US" dirty="0"/>
          </a:p>
        </p:txBody>
      </p:sp>
      <p:sp>
        <p:nvSpPr>
          <p:cNvPr id="29701" name="Line 4"/>
          <p:cNvSpPr>
            <a:spLocks noChangeShapeType="1"/>
          </p:cNvSpPr>
          <p:nvPr/>
        </p:nvSpPr>
        <p:spPr bwMode="auto">
          <a:xfrm>
            <a:off x="2362200" y="1738313"/>
            <a:ext cx="5867400" cy="0"/>
          </a:xfrm>
          <a:prstGeom prst="line">
            <a:avLst/>
          </a:prstGeom>
          <a:noFill/>
          <a:ln w="762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Slide Number Placeholder 2"/>
          <p:cNvSpPr>
            <a:spLocks noGrp="1"/>
          </p:cNvSpPr>
          <p:nvPr>
            <p:ph type="sldNum" sz="quarter" idx="12"/>
          </p:nvPr>
        </p:nvSpPr>
        <p:spPr/>
        <p:txBody>
          <a:bodyPr/>
          <a:lstStyle/>
          <a:p>
            <a:pPr>
              <a:defRPr/>
            </a:pPr>
            <a:fld id="{8950F21F-B26B-4A7C-B727-848B8D359045}" type="slidenum">
              <a:rPr lang="en-US" smtClean="0"/>
              <a:pPr>
                <a:defRPr/>
              </a:pPr>
              <a:t>13</a:t>
            </a:fld>
            <a:endParaRPr lang="en-US"/>
          </a:p>
        </p:txBody>
      </p:sp>
    </p:spTree>
    <p:extLst>
      <p:ext uri="{BB962C8B-B14F-4D97-AF65-F5344CB8AC3E}">
        <p14:creationId xmlns:p14="http://schemas.microsoft.com/office/powerpoint/2010/main" val="2589249670"/>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itle 3"/>
          <p:cNvSpPr>
            <a:spLocks noGrp="1"/>
          </p:cNvSpPr>
          <p:nvPr>
            <p:ph type="title"/>
          </p:nvPr>
        </p:nvSpPr>
        <p:spPr>
          <a:xfrm>
            <a:off x="1905000" y="304800"/>
            <a:ext cx="6858000" cy="1143000"/>
          </a:xfrm>
        </p:spPr>
        <p:txBody>
          <a:bodyPr>
            <a:normAutofit fontScale="90000"/>
          </a:bodyPr>
          <a:lstStyle/>
          <a:p>
            <a:r>
              <a:rPr lang="en-US" sz="4000" dirty="0" smtClean="0">
                <a:solidFill>
                  <a:srgbClr val="000054"/>
                </a:solidFill>
                <a:ea typeface="ＭＳ Ｐゴシック" pitchFamily="34" charset="-128"/>
              </a:rPr>
              <a:t>Standards for</a:t>
            </a:r>
            <a:br>
              <a:rPr lang="en-US" sz="4000" dirty="0" smtClean="0">
                <a:solidFill>
                  <a:srgbClr val="000054"/>
                </a:solidFill>
                <a:ea typeface="ＭＳ Ｐゴシック" pitchFamily="34" charset="-128"/>
              </a:rPr>
            </a:br>
            <a:r>
              <a:rPr lang="en-US" sz="4000" dirty="0" smtClean="0">
                <a:solidFill>
                  <a:srgbClr val="000054"/>
                </a:solidFill>
                <a:ea typeface="ＭＳ Ｐゴシック" pitchFamily="34" charset="-128"/>
              </a:rPr>
              <a:t>Career Ready Practice</a:t>
            </a:r>
          </a:p>
        </p:txBody>
      </p:sp>
      <p:sp>
        <p:nvSpPr>
          <p:cNvPr id="30722" name="Content Placeholder 1"/>
          <p:cNvSpPr>
            <a:spLocks noGrp="1"/>
          </p:cNvSpPr>
          <p:nvPr>
            <p:ph idx="1"/>
          </p:nvPr>
        </p:nvSpPr>
        <p:spPr>
          <a:xfrm>
            <a:off x="2209800" y="2362200"/>
            <a:ext cx="6400800" cy="2362200"/>
          </a:xfrm>
        </p:spPr>
        <p:txBody>
          <a:bodyPr/>
          <a:lstStyle/>
          <a:p>
            <a:pPr lvl="1">
              <a:spcBef>
                <a:spcPct val="0"/>
              </a:spcBef>
              <a:spcAft>
                <a:spcPts val="1200"/>
              </a:spcAft>
              <a:buSzPct val="85000"/>
              <a:buFont typeface="Wingdings" pitchFamily="2" charset="2"/>
              <a:buChar char="§"/>
            </a:pPr>
            <a:r>
              <a:rPr lang="en-US" sz="2400" dirty="0" smtClean="0"/>
              <a:t>Increase in complexity and expectation as student advance through a program of study</a:t>
            </a:r>
          </a:p>
          <a:p>
            <a:pPr lvl="1">
              <a:spcBef>
                <a:spcPct val="0"/>
              </a:spcBef>
              <a:spcAft>
                <a:spcPts val="1200"/>
              </a:spcAft>
              <a:buSzPct val="85000"/>
              <a:buFont typeface="Wingdings" pitchFamily="2" charset="2"/>
              <a:buChar char="§"/>
            </a:pPr>
            <a:r>
              <a:rPr lang="en-US" sz="2400" dirty="0" smtClean="0"/>
              <a:t>Are taught and reinforced in all career exploration or career preparation programs, or integrated into core curriculum</a:t>
            </a:r>
          </a:p>
          <a:p>
            <a:pPr lvl="1">
              <a:spcBef>
                <a:spcPct val="0"/>
              </a:spcBef>
              <a:spcAft>
                <a:spcPts val="1200"/>
              </a:spcAft>
              <a:buSzPct val="85000"/>
              <a:buFont typeface="Wingdings" pitchFamily="2" charset="2"/>
              <a:buChar char="§"/>
            </a:pPr>
            <a:r>
              <a:rPr lang="en-US" sz="2400" dirty="0" smtClean="0"/>
              <a:t>For ALL students, not just CTE students</a:t>
            </a:r>
          </a:p>
        </p:txBody>
      </p:sp>
      <p:sp>
        <p:nvSpPr>
          <p:cNvPr id="30725" name="Line 4"/>
          <p:cNvSpPr>
            <a:spLocks noChangeShapeType="1"/>
          </p:cNvSpPr>
          <p:nvPr/>
        </p:nvSpPr>
        <p:spPr bwMode="auto">
          <a:xfrm>
            <a:off x="2209800" y="1828800"/>
            <a:ext cx="6248400" cy="0"/>
          </a:xfrm>
          <a:prstGeom prst="line">
            <a:avLst/>
          </a:prstGeom>
          <a:noFill/>
          <a:ln w="762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pPr>
              <a:defRPr/>
            </a:pPr>
            <a:fld id="{8950F21F-B26B-4A7C-B727-848B8D359045}" type="slidenum">
              <a:rPr lang="en-US" smtClean="0"/>
              <a:pPr>
                <a:defRPr/>
              </a:pPr>
              <a:t>14</a:t>
            </a:fld>
            <a:endParaRPr lang="en-US"/>
          </a:p>
        </p:txBody>
      </p:sp>
    </p:spTree>
    <p:extLst>
      <p:ext uri="{BB962C8B-B14F-4D97-AF65-F5344CB8AC3E}">
        <p14:creationId xmlns:p14="http://schemas.microsoft.com/office/powerpoint/2010/main" val="202586252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228600"/>
            <a:ext cx="6858000" cy="1143000"/>
          </a:xfrm>
        </p:spPr>
        <p:txBody>
          <a:bodyPr>
            <a:normAutofit fontScale="90000"/>
          </a:bodyPr>
          <a:lstStyle/>
          <a:p>
            <a:r>
              <a:rPr lang="en-US" sz="3600" dirty="0" smtClean="0"/>
              <a:t>Standards for Career Ready Practice</a:t>
            </a:r>
            <a:endParaRPr lang="en-US" sz="3600" dirty="0"/>
          </a:p>
        </p:txBody>
      </p:sp>
      <p:sp>
        <p:nvSpPr>
          <p:cNvPr id="2" name="Content Placeholder 1"/>
          <p:cNvSpPr>
            <a:spLocks noGrp="1"/>
          </p:cNvSpPr>
          <p:nvPr>
            <p:ph idx="1"/>
          </p:nvPr>
        </p:nvSpPr>
        <p:spPr>
          <a:xfrm rot="21351011">
            <a:off x="900209" y="2112741"/>
            <a:ext cx="7996372" cy="4109490"/>
          </a:xfrm>
          <a:ln>
            <a:noFill/>
          </a:ln>
        </p:spPr>
        <p:txBody>
          <a:bodyPr>
            <a:normAutofit fontScale="55000" lnSpcReduction="20000"/>
          </a:bodyPr>
          <a:lstStyle/>
          <a:p>
            <a:pPr marL="109728" indent="0">
              <a:buNone/>
            </a:pPr>
            <a:r>
              <a:rPr lang="en-US" dirty="0"/>
              <a:t> </a:t>
            </a:r>
            <a:endParaRPr lang="en-US" sz="2500" dirty="0"/>
          </a:p>
          <a:p>
            <a:pPr marL="109728" indent="0">
              <a:lnSpc>
                <a:spcPct val="120000"/>
              </a:lnSpc>
              <a:buNone/>
            </a:pPr>
            <a:r>
              <a:rPr lang="en-US" sz="2500" dirty="0" smtClean="0"/>
              <a:t>Career </a:t>
            </a:r>
            <a:r>
              <a:rPr lang="en-US" sz="2500" dirty="0"/>
              <a:t>Ready Practices describe the </a:t>
            </a:r>
            <a:r>
              <a:rPr lang="en-US" sz="4400" b="1" dirty="0">
                <a:solidFill>
                  <a:srgbClr val="4DAE11"/>
                </a:solidFill>
              </a:rPr>
              <a:t>fundamental career ready knowledge and skills </a:t>
            </a:r>
            <a:r>
              <a:rPr lang="en-US" sz="2900" dirty="0">
                <a:solidFill>
                  <a:srgbClr val="000000"/>
                </a:solidFill>
              </a:rPr>
              <a:t>a career </a:t>
            </a:r>
            <a:r>
              <a:rPr lang="en-US" sz="2900" dirty="0"/>
              <a:t>ready student </a:t>
            </a:r>
            <a:r>
              <a:rPr lang="en-US" sz="2900" dirty="0" smtClean="0"/>
              <a:t>needs</a:t>
            </a:r>
            <a:r>
              <a:rPr lang="en-US" sz="6500" dirty="0"/>
              <a:t> </a:t>
            </a:r>
            <a:r>
              <a:rPr lang="en-US" sz="2900" dirty="0" smtClean="0"/>
              <a:t>to </a:t>
            </a:r>
            <a:r>
              <a:rPr lang="en-US" sz="2900" dirty="0"/>
              <a:t>prepare for transition to postsecondary education, career training, or the workforce. These practices are not </a:t>
            </a:r>
            <a:r>
              <a:rPr lang="en-US" sz="4400" b="1" dirty="0">
                <a:solidFill>
                  <a:srgbClr val="4DAE11"/>
                </a:solidFill>
              </a:rPr>
              <a:t>exclusive to a career pathway</a:t>
            </a:r>
            <a:r>
              <a:rPr lang="en-US" sz="2900" dirty="0"/>
              <a:t>, a Career Technical Education (CTE) program of study, a particular discipline, or level of education. Career Ready Practices are taught and reinforced in all career exploration and preparation programs with </a:t>
            </a:r>
            <a:r>
              <a:rPr lang="en-US" sz="4400" b="1" dirty="0">
                <a:solidFill>
                  <a:srgbClr val="4DAE11"/>
                </a:solidFill>
              </a:rPr>
              <a:t>increasingly higher levels of complexity</a:t>
            </a:r>
            <a:r>
              <a:rPr lang="en-US" sz="4400" b="1" dirty="0"/>
              <a:t> </a:t>
            </a:r>
            <a:r>
              <a:rPr lang="en-US" sz="2900" dirty="0"/>
              <a:t>and expectation as a student advances through a program of study. Career Ready practices are a </a:t>
            </a:r>
            <a:r>
              <a:rPr lang="en-US" sz="4400" b="1" dirty="0">
                <a:solidFill>
                  <a:srgbClr val="4DAE11"/>
                </a:solidFill>
              </a:rPr>
              <a:t>valuable resource to CTE and academic teachers </a:t>
            </a:r>
            <a:r>
              <a:rPr lang="en-US" sz="2900" dirty="0"/>
              <a:t>designing curricula and </a:t>
            </a:r>
            <a:r>
              <a:rPr lang="en-US" sz="2900" dirty="0" smtClean="0"/>
              <a:t>…</a:t>
            </a:r>
            <a:endParaRPr lang="en-US" dirty="0"/>
          </a:p>
        </p:txBody>
      </p:sp>
      <p:sp>
        <p:nvSpPr>
          <p:cNvPr id="4" name="Slide Number Placeholder 3"/>
          <p:cNvSpPr>
            <a:spLocks noGrp="1"/>
          </p:cNvSpPr>
          <p:nvPr>
            <p:ph type="sldNum" sz="quarter" idx="12"/>
          </p:nvPr>
        </p:nvSpPr>
        <p:spPr/>
        <p:txBody>
          <a:bodyPr/>
          <a:lstStyle/>
          <a:p>
            <a:pPr>
              <a:defRPr/>
            </a:pPr>
            <a:fld id="{8950F21F-B26B-4A7C-B727-848B8D359045}" type="slidenum">
              <a:rPr lang="en-US" smtClean="0"/>
              <a:pPr>
                <a:defRPr/>
              </a:pPr>
              <a:t>15</a:t>
            </a:fld>
            <a:endParaRPr lang="en-US"/>
          </a:p>
        </p:txBody>
      </p:sp>
    </p:spTree>
    <p:extLst>
      <p:ext uri="{BB962C8B-B14F-4D97-AF65-F5344CB8AC3E}">
        <p14:creationId xmlns:p14="http://schemas.microsoft.com/office/powerpoint/2010/main" val="37466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itle 3"/>
          <p:cNvSpPr>
            <a:spLocks noGrp="1"/>
          </p:cNvSpPr>
          <p:nvPr>
            <p:ph type="title"/>
          </p:nvPr>
        </p:nvSpPr>
        <p:spPr>
          <a:xfrm>
            <a:off x="2038350" y="152400"/>
            <a:ext cx="6743700" cy="1600200"/>
          </a:xfrm>
        </p:spPr>
        <p:txBody>
          <a:bodyPr>
            <a:normAutofit fontScale="90000"/>
          </a:bodyPr>
          <a:lstStyle/>
          <a:p>
            <a:r>
              <a:rPr lang="en-US" sz="4000" dirty="0" smtClean="0">
                <a:solidFill>
                  <a:srgbClr val="000054"/>
                </a:solidFill>
                <a:ea typeface="ＭＳ Ｐゴシック" pitchFamily="34" charset="-128"/>
              </a:rPr>
              <a:t>Standards for </a:t>
            </a:r>
            <a:br>
              <a:rPr lang="en-US" sz="4000" dirty="0" smtClean="0">
                <a:solidFill>
                  <a:srgbClr val="000054"/>
                </a:solidFill>
                <a:ea typeface="ＭＳ Ｐゴシック" pitchFamily="34" charset="-128"/>
              </a:rPr>
            </a:br>
            <a:r>
              <a:rPr lang="en-US" sz="4000" dirty="0" smtClean="0">
                <a:solidFill>
                  <a:srgbClr val="000054"/>
                </a:solidFill>
                <a:ea typeface="ＭＳ Ｐゴシック" pitchFamily="34" charset="-128"/>
              </a:rPr>
              <a:t>Career Ready Practice</a:t>
            </a:r>
            <a:r>
              <a:rPr lang="en-US" sz="800" dirty="0" smtClean="0">
                <a:solidFill>
                  <a:srgbClr val="000054"/>
                </a:solidFill>
                <a:ea typeface="ＭＳ Ｐゴシック" pitchFamily="34" charset="-128"/>
              </a:rPr>
              <a:t/>
            </a:r>
            <a:br>
              <a:rPr lang="en-US" sz="800" dirty="0" smtClean="0">
                <a:solidFill>
                  <a:srgbClr val="000054"/>
                </a:solidFill>
                <a:ea typeface="ＭＳ Ｐゴシック" pitchFamily="34" charset="-128"/>
              </a:rPr>
            </a:br>
            <a:endParaRPr lang="en-US" dirty="0" smtClean="0">
              <a:solidFill>
                <a:srgbClr val="000054"/>
              </a:solidFill>
              <a:ea typeface="ＭＳ Ｐゴシック" pitchFamily="34" charset="-128"/>
            </a:endParaRPr>
          </a:p>
        </p:txBody>
      </p:sp>
      <p:sp>
        <p:nvSpPr>
          <p:cNvPr id="31746" name="Content Placeholder 1"/>
          <p:cNvSpPr>
            <a:spLocks noGrp="1"/>
          </p:cNvSpPr>
          <p:nvPr>
            <p:ph idx="1"/>
          </p:nvPr>
        </p:nvSpPr>
        <p:spPr>
          <a:xfrm>
            <a:off x="1752600" y="1524000"/>
            <a:ext cx="7239000" cy="5105400"/>
          </a:xfrm>
        </p:spPr>
        <p:txBody>
          <a:bodyPr>
            <a:noAutofit/>
          </a:bodyPr>
          <a:lstStyle/>
          <a:p>
            <a:pPr marL="623888" indent="-514350">
              <a:buFontTx/>
              <a:buAutoNum type="arabicPeriod"/>
            </a:pPr>
            <a:r>
              <a:rPr lang="en-US" sz="2600" dirty="0" smtClean="0"/>
              <a:t>Apply appropriate technical skills and academic knowledge</a:t>
            </a:r>
          </a:p>
          <a:p>
            <a:pPr marL="623888" indent="-514350">
              <a:buFontTx/>
              <a:buAutoNum type="arabicPeriod"/>
            </a:pPr>
            <a:r>
              <a:rPr lang="en-US" sz="2600" dirty="0" smtClean="0"/>
              <a:t>Communicate clearly, effectively, and with reason</a:t>
            </a:r>
          </a:p>
          <a:p>
            <a:pPr marL="623888" indent="-514350">
              <a:buFontTx/>
              <a:buAutoNum type="arabicPeriod"/>
            </a:pPr>
            <a:r>
              <a:rPr lang="en-US" sz="2600" dirty="0" smtClean="0"/>
              <a:t>Develop an education and career plan aligned to personal goals</a:t>
            </a:r>
          </a:p>
          <a:p>
            <a:pPr marL="623888" indent="-514350">
              <a:buFontTx/>
              <a:buAutoNum type="arabicPeriod"/>
            </a:pPr>
            <a:r>
              <a:rPr lang="en-US" sz="2600" dirty="0" smtClean="0"/>
              <a:t>Apply technology to enhance productivity</a:t>
            </a:r>
          </a:p>
          <a:p>
            <a:pPr marL="623888" indent="-514350">
              <a:buFontTx/>
              <a:buAutoNum type="arabicPeriod"/>
            </a:pPr>
            <a:r>
              <a:rPr lang="en-US" sz="2600" dirty="0" smtClean="0"/>
              <a:t>Utilize critical thinking to make sense of problems and persevere in solving them</a:t>
            </a:r>
          </a:p>
          <a:p>
            <a:pPr marL="623888" indent="-514350">
              <a:buFontTx/>
              <a:buAutoNum type="arabicPeriod"/>
            </a:pPr>
            <a:r>
              <a:rPr lang="en-US" sz="2600" dirty="0" smtClean="0"/>
              <a:t>Practice personal health and understand financial literacy</a:t>
            </a:r>
          </a:p>
        </p:txBody>
      </p:sp>
      <p:sp>
        <p:nvSpPr>
          <p:cNvPr id="31749" name="Line 4"/>
          <p:cNvSpPr>
            <a:spLocks noChangeShapeType="1"/>
          </p:cNvSpPr>
          <p:nvPr/>
        </p:nvSpPr>
        <p:spPr bwMode="auto">
          <a:xfrm flipV="1">
            <a:off x="2590800" y="1295400"/>
            <a:ext cx="5638800" cy="19050"/>
          </a:xfrm>
          <a:prstGeom prst="line">
            <a:avLst/>
          </a:prstGeom>
          <a:noFill/>
          <a:ln w="762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pPr>
              <a:defRPr/>
            </a:pPr>
            <a:fld id="{8950F21F-B26B-4A7C-B727-848B8D359045}" type="slidenum">
              <a:rPr lang="en-US" smtClean="0"/>
              <a:pPr>
                <a:defRPr/>
              </a:pPr>
              <a:t>16</a:t>
            </a:fld>
            <a:endParaRPr lang="en-US"/>
          </a:p>
        </p:txBody>
      </p:sp>
    </p:spTree>
    <p:extLst>
      <p:ext uri="{BB962C8B-B14F-4D97-AF65-F5344CB8AC3E}">
        <p14:creationId xmlns:p14="http://schemas.microsoft.com/office/powerpoint/2010/main" val="3555105159"/>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76200"/>
            <a:ext cx="6705600" cy="1219200"/>
          </a:xfrm>
        </p:spPr>
        <p:txBody>
          <a:bodyPr>
            <a:normAutofit fontScale="90000"/>
          </a:bodyPr>
          <a:lstStyle/>
          <a:p>
            <a:pPr>
              <a:defRPr/>
            </a:pPr>
            <a:r>
              <a:rPr lang="en-US" dirty="0">
                <a:solidFill>
                  <a:srgbClr val="000054"/>
                </a:solidFill>
                <a:ea typeface="MS PGothic" pitchFamily="34" charset="-128"/>
              </a:rPr>
              <a:t>Standards </a:t>
            </a:r>
            <a:r>
              <a:rPr lang="en-US" dirty="0" smtClean="0">
                <a:solidFill>
                  <a:srgbClr val="000054"/>
                </a:solidFill>
                <a:ea typeface="MS PGothic" pitchFamily="34" charset="-128"/>
              </a:rPr>
              <a:t>for</a:t>
            </a:r>
            <a:br>
              <a:rPr lang="en-US" dirty="0" smtClean="0">
                <a:solidFill>
                  <a:srgbClr val="000054"/>
                </a:solidFill>
                <a:ea typeface="MS PGothic" pitchFamily="34" charset="-128"/>
              </a:rPr>
            </a:br>
            <a:r>
              <a:rPr lang="en-US" dirty="0" smtClean="0">
                <a:solidFill>
                  <a:srgbClr val="000054"/>
                </a:solidFill>
                <a:ea typeface="MS PGothic" pitchFamily="34" charset="-128"/>
              </a:rPr>
              <a:t>Career </a:t>
            </a:r>
            <a:r>
              <a:rPr lang="en-US" dirty="0">
                <a:solidFill>
                  <a:srgbClr val="000054"/>
                </a:solidFill>
                <a:ea typeface="MS PGothic" pitchFamily="34" charset="-128"/>
              </a:rPr>
              <a:t>Ready Practice </a:t>
            </a:r>
            <a:r>
              <a:rPr lang="en-US" sz="2000" dirty="0" smtClean="0"/>
              <a:t>(continued)</a:t>
            </a:r>
            <a:endParaRPr lang="en-US" sz="5400" dirty="0"/>
          </a:p>
        </p:txBody>
      </p:sp>
      <p:sp>
        <p:nvSpPr>
          <p:cNvPr id="32770" name="Content Placeholder 1"/>
          <p:cNvSpPr>
            <a:spLocks noGrp="1"/>
          </p:cNvSpPr>
          <p:nvPr>
            <p:ph idx="1"/>
          </p:nvPr>
        </p:nvSpPr>
        <p:spPr>
          <a:xfrm>
            <a:off x="1752600" y="1676400"/>
            <a:ext cx="7162800" cy="4648200"/>
          </a:xfrm>
        </p:spPr>
        <p:txBody>
          <a:bodyPr/>
          <a:lstStyle/>
          <a:p>
            <a:pPr marL="623888" indent="-514350">
              <a:lnSpc>
                <a:spcPct val="90000"/>
              </a:lnSpc>
              <a:buFontTx/>
              <a:buAutoNum type="arabicPeriod" startAt="7"/>
            </a:pPr>
            <a:r>
              <a:rPr lang="en-US" sz="2600" dirty="0" smtClean="0"/>
              <a:t>Act as a responsible citizen in the workplace and the community</a:t>
            </a:r>
          </a:p>
          <a:p>
            <a:pPr marL="623888" indent="-514350">
              <a:lnSpc>
                <a:spcPct val="90000"/>
              </a:lnSpc>
              <a:buFontTx/>
              <a:buAutoNum type="arabicPeriod" startAt="7"/>
            </a:pPr>
            <a:r>
              <a:rPr lang="en-US" sz="2600" dirty="0" smtClean="0"/>
              <a:t>Model integrity, ethical leadership, and effective management</a:t>
            </a:r>
          </a:p>
          <a:p>
            <a:pPr marL="623888" indent="-514350">
              <a:lnSpc>
                <a:spcPct val="90000"/>
              </a:lnSpc>
              <a:buFontTx/>
              <a:buAutoNum type="arabicPeriod" startAt="7"/>
            </a:pPr>
            <a:r>
              <a:rPr lang="en-US" sz="2600" dirty="0" smtClean="0"/>
              <a:t>Work productively in teams while using cultural/global competence</a:t>
            </a:r>
          </a:p>
          <a:p>
            <a:pPr marL="623888" indent="-514350">
              <a:lnSpc>
                <a:spcPct val="90000"/>
              </a:lnSpc>
              <a:buFontTx/>
              <a:buAutoNum type="arabicPeriod" startAt="7"/>
            </a:pPr>
            <a:r>
              <a:rPr lang="en-US" sz="2600" dirty="0" smtClean="0"/>
              <a:t>Demonstrate creativity and innovation</a:t>
            </a:r>
          </a:p>
          <a:p>
            <a:pPr marL="623888" indent="-514350">
              <a:lnSpc>
                <a:spcPct val="90000"/>
              </a:lnSpc>
              <a:buFontTx/>
              <a:buAutoNum type="arabicPeriod" startAt="7"/>
            </a:pPr>
            <a:r>
              <a:rPr lang="en-US" sz="2600" dirty="0" smtClean="0"/>
              <a:t>Employ valid and reliable research strategies</a:t>
            </a:r>
          </a:p>
          <a:p>
            <a:pPr marL="623888" indent="-514350">
              <a:lnSpc>
                <a:spcPct val="90000"/>
              </a:lnSpc>
              <a:buFontTx/>
              <a:buAutoNum type="arabicPeriod" startAt="7"/>
            </a:pPr>
            <a:r>
              <a:rPr lang="en-US" sz="2600" dirty="0" smtClean="0"/>
              <a:t>Understand the environmental, social, and economic impacts of decisions</a:t>
            </a:r>
          </a:p>
        </p:txBody>
      </p:sp>
      <p:sp>
        <p:nvSpPr>
          <p:cNvPr id="32773" name="Line 4"/>
          <p:cNvSpPr>
            <a:spLocks noChangeShapeType="1"/>
          </p:cNvSpPr>
          <p:nvPr/>
        </p:nvSpPr>
        <p:spPr bwMode="auto">
          <a:xfrm>
            <a:off x="2133600" y="1371600"/>
            <a:ext cx="6705600" cy="0"/>
          </a:xfrm>
          <a:prstGeom prst="line">
            <a:avLst/>
          </a:prstGeom>
          <a:noFill/>
          <a:ln w="762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pPr>
              <a:defRPr/>
            </a:pPr>
            <a:fld id="{8950F21F-B26B-4A7C-B727-848B8D359045}" type="slidenum">
              <a:rPr lang="en-US" smtClean="0"/>
              <a:pPr>
                <a:defRPr/>
              </a:pPr>
              <a:t>17</a:t>
            </a:fld>
            <a:endParaRPr lang="en-US"/>
          </a:p>
        </p:txBody>
      </p:sp>
    </p:spTree>
    <p:extLst>
      <p:ext uri="{BB962C8B-B14F-4D97-AF65-F5344CB8AC3E}">
        <p14:creationId xmlns:p14="http://schemas.microsoft.com/office/powerpoint/2010/main" val="115344361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for Career Ready Practice</a:t>
            </a:r>
          </a:p>
        </p:txBody>
      </p:sp>
      <p:pic>
        <p:nvPicPr>
          <p:cNvPr id="4" name="Picture 2" descr="C:\Users\Owner\Documents\01 NEW current projects\2012-13 Contract Tasks\Webinars\standards for career ready practice.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29438"/>
          <a:stretch/>
        </p:blipFill>
        <p:spPr bwMode="auto">
          <a:xfrm>
            <a:off x="1693770" y="1828800"/>
            <a:ext cx="7280460" cy="4419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Oval 4"/>
          <p:cNvSpPr/>
          <p:nvPr/>
        </p:nvSpPr>
        <p:spPr>
          <a:xfrm>
            <a:off x="1524000" y="3429000"/>
            <a:ext cx="72390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p:txBody>
          <a:bodyPr/>
          <a:lstStyle/>
          <a:p>
            <a:pPr>
              <a:defRPr/>
            </a:pPr>
            <a:fld id="{8950F21F-B26B-4A7C-B727-848B8D359045}" type="slidenum">
              <a:rPr lang="en-US" smtClean="0"/>
              <a:pPr>
                <a:defRPr/>
              </a:pPr>
              <a:t>18</a:t>
            </a:fld>
            <a:endParaRPr lang="en-US"/>
          </a:p>
        </p:txBody>
      </p:sp>
    </p:spTree>
    <p:extLst>
      <p:ext uri="{BB962C8B-B14F-4D97-AF65-F5344CB8AC3E}">
        <p14:creationId xmlns:p14="http://schemas.microsoft.com/office/powerpoint/2010/main" val="70768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1"/>
          </p:nvPr>
        </p:nvSpPr>
        <p:spPr>
          <a:xfrm>
            <a:off x="1752600" y="1447800"/>
            <a:ext cx="7010400" cy="4953000"/>
          </a:xfrm>
        </p:spPr>
        <p:txBody>
          <a:bodyPr/>
          <a:lstStyle/>
          <a:p>
            <a:pPr algn="ctr">
              <a:lnSpc>
                <a:spcPct val="80000"/>
              </a:lnSpc>
              <a:buFontTx/>
              <a:buNone/>
            </a:pPr>
            <a:r>
              <a:rPr lang="en-US" sz="2800" dirty="0" smtClean="0">
                <a:solidFill>
                  <a:srgbClr val="C93011"/>
                </a:solidFill>
                <a:ea typeface="ＭＳ Ｐゴシック" pitchFamily="34" charset="-128"/>
              </a:rPr>
              <a:t>3.	Develop an education and career plan </a:t>
            </a:r>
          </a:p>
          <a:p>
            <a:pPr algn="ctr">
              <a:lnSpc>
                <a:spcPct val="80000"/>
              </a:lnSpc>
              <a:buFontTx/>
              <a:buNone/>
            </a:pPr>
            <a:r>
              <a:rPr lang="en-US" sz="2800" dirty="0" smtClean="0">
                <a:solidFill>
                  <a:srgbClr val="C93011"/>
                </a:solidFill>
                <a:ea typeface="ＭＳ Ｐゴシック" pitchFamily="34" charset="-128"/>
              </a:rPr>
              <a:t>aligned to personal goals.</a:t>
            </a:r>
          </a:p>
        </p:txBody>
      </p:sp>
      <p:sp>
        <p:nvSpPr>
          <p:cNvPr id="51202" name="Rectangle 4"/>
          <p:cNvSpPr>
            <a:spLocks noGrp="1" noChangeArrowheads="1"/>
          </p:cNvSpPr>
          <p:nvPr>
            <p:ph type="body" sz="half" idx="4294967295"/>
          </p:nvPr>
        </p:nvSpPr>
        <p:spPr>
          <a:xfrm>
            <a:off x="1752600" y="2362200"/>
            <a:ext cx="7239000" cy="4267200"/>
          </a:xfrm>
        </p:spPr>
        <p:txBody>
          <a:bodyPr>
            <a:normAutofit fontScale="25000" lnSpcReduction="20000"/>
          </a:bodyPr>
          <a:lstStyle/>
          <a:p>
            <a:pPr marL="119063" indent="-1588">
              <a:lnSpc>
                <a:spcPct val="110000"/>
              </a:lnSpc>
              <a:buFontTx/>
              <a:buNone/>
              <a:defRPr/>
            </a:pPr>
            <a:r>
              <a:rPr lang="en-US" sz="2600" dirty="0" smtClean="0">
                <a:ea typeface="MS PGothic" pitchFamily="34" charset="-128"/>
              </a:rPr>
              <a:t>	</a:t>
            </a:r>
            <a:r>
              <a:rPr lang="en-US" sz="10400" dirty="0" smtClean="0">
                <a:ea typeface="MS PGothic" pitchFamily="34" charset="-128"/>
              </a:rPr>
              <a:t>Career-ready individuals take personal ownership of their own educational and career goals and manage their individual plan to attain these goals. They recognize the value of each step in the educational and experiential process, and that nearly all career paths require ongoing education and experience to adapt to practices, procedures, and expectations of  an ever changing work environment. They seek counselors, mentors, and other experts to assist in the planning and execution of education and career plans. </a:t>
            </a:r>
          </a:p>
        </p:txBody>
      </p:sp>
      <p:sp>
        <p:nvSpPr>
          <p:cNvPr id="51204" name="Rectangle 2"/>
          <p:cNvSpPr>
            <a:spLocks noChangeArrowheads="1"/>
          </p:cNvSpPr>
          <p:nvPr/>
        </p:nvSpPr>
        <p:spPr bwMode="auto">
          <a:xfrm>
            <a:off x="2133600" y="311426"/>
            <a:ext cx="6629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200" b="1" dirty="0">
                <a:effectLst>
                  <a:outerShdw blurRad="31750" dist="25400" dir="5400000" algn="tl" rotWithShape="0">
                    <a:srgbClr val="000000">
                      <a:alpha val="25000"/>
                    </a:srgbClr>
                  </a:outerShdw>
                </a:effectLst>
                <a:latin typeface="+mj-lt"/>
                <a:ea typeface="MS PGothic" pitchFamily="34" charset="-128"/>
                <a:cs typeface="+mj-cs"/>
              </a:rPr>
              <a:t>Standards for Career Ready Practice </a:t>
            </a:r>
            <a:r>
              <a:rPr lang="en-US" sz="3200" b="1" i="1" dirty="0">
                <a:effectLst>
                  <a:outerShdw blurRad="31750" dist="25400" dir="5400000" algn="tl" rotWithShape="0">
                    <a:srgbClr val="000000">
                      <a:alpha val="25000"/>
                    </a:srgbClr>
                  </a:outerShdw>
                </a:effectLst>
                <a:latin typeface="+mj-lt"/>
                <a:ea typeface="MS PGothic" pitchFamily="34" charset="-128"/>
                <a:cs typeface="+mj-cs"/>
              </a:rPr>
              <a:t>Example</a:t>
            </a:r>
          </a:p>
        </p:txBody>
      </p:sp>
      <p:sp>
        <p:nvSpPr>
          <p:cNvPr id="2" name="Slide Number Placeholder 1"/>
          <p:cNvSpPr>
            <a:spLocks noGrp="1"/>
          </p:cNvSpPr>
          <p:nvPr>
            <p:ph type="sldNum" sz="quarter" idx="12"/>
          </p:nvPr>
        </p:nvSpPr>
        <p:spPr/>
        <p:txBody>
          <a:bodyPr/>
          <a:lstStyle/>
          <a:p>
            <a:pPr>
              <a:defRPr/>
            </a:pPr>
            <a:fld id="{8950F21F-B26B-4A7C-B727-848B8D359045}" type="slidenum">
              <a:rPr lang="en-US" smtClean="0"/>
              <a:pPr>
                <a:defRPr/>
              </a:pPr>
              <a:t>19</a:t>
            </a:fld>
            <a:endParaRPr lang="en-US"/>
          </a:p>
        </p:txBody>
      </p:sp>
    </p:spTree>
    <p:extLst>
      <p:ext uri="{BB962C8B-B14F-4D97-AF65-F5344CB8AC3E}">
        <p14:creationId xmlns:p14="http://schemas.microsoft.com/office/powerpoint/2010/main" val="2939144394"/>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76400" y="152400"/>
            <a:ext cx="7391400" cy="960438"/>
          </a:xfrm>
        </p:spPr>
        <p:txBody>
          <a:bodyPr/>
          <a:lstStyle/>
          <a:p>
            <a:pPr>
              <a:defRPr/>
            </a:pPr>
            <a:r>
              <a:rPr lang="en-US" sz="2400" b="1" dirty="0" smtClean="0"/>
              <a:t>Video:</a:t>
            </a:r>
            <a:br>
              <a:rPr lang="en-US" sz="2400" b="1" dirty="0" smtClean="0"/>
            </a:br>
            <a:r>
              <a:rPr lang="en-US" sz="2400" b="1" i="1" dirty="0" smtClean="0"/>
              <a:t>21</a:t>
            </a:r>
            <a:r>
              <a:rPr lang="en-US" sz="2400" b="1" i="1" baseline="30000" dirty="0" smtClean="0"/>
              <a:t>st</a:t>
            </a:r>
            <a:r>
              <a:rPr lang="en-US" sz="2400" b="1" i="1" dirty="0" smtClean="0"/>
              <a:t> Century Skills: How Do We Get There?</a:t>
            </a:r>
            <a:endParaRPr lang="en-US" sz="2400" b="1" i="1" dirty="0"/>
          </a:p>
        </p:txBody>
      </p:sp>
      <p:pic>
        <p:nvPicPr>
          <p:cNvPr id="4" name="21st Century Skills_ How do we get there__(new).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7400" y="1371600"/>
            <a:ext cx="6745287" cy="5059363"/>
          </a:xfrm>
        </p:spPr>
      </p:pic>
      <p:sp>
        <p:nvSpPr>
          <p:cNvPr id="2" name="Slide Number Placeholder 1"/>
          <p:cNvSpPr>
            <a:spLocks noGrp="1"/>
          </p:cNvSpPr>
          <p:nvPr>
            <p:ph type="sldNum" sz="quarter" idx="12"/>
          </p:nvPr>
        </p:nvSpPr>
        <p:spPr/>
        <p:txBody>
          <a:bodyPr/>
          <a:lstStyle/>
          <a:p>
            <a:pPr>
              <a:defRPr/>
            </a:pPr>
            <a:fld id="{8950F21F-B26B-4A7C-B727-848B8D359045}" type="slidenum">
              <a:rPr lang="en-US" smtClean="0"/>
              <a:pPr>
                <a:defRPr/>
              </a:pPr>
              <a:t>2</a:t>
            </a:fld>
            <a:endParaRPr lang="en-US"/>
          </a:p>
        </p:txBody>
      </p:sp>
    </p:spTree>
    <p:extLst>
      <p:ext uri="{BB962C8B-B14F-4D97-AF65-F5344CB8AC3E}">
        <p14:creationId xmlns:p14="http://schemas.microsoft.com/office/powerpoint/2010/main" val="402194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905000" y="152400"/>
            <a:ext cx="6858000" cy="1143000"/>
          </a:xfrm>
        </p:spPr>
        <p:txBody>
          <a:bodyPr/>
          <a:lstStyle/>
          <a:p>
            <a:r>
              <a:rPr lang="en-US" sz="2400" b="1" dirty="0" smtClean="0"/>
              <a:t>Personalized Learning and Individual Learning Plans/Student Learning Plans</a:t>
            </a:r>
          </a:p>
        </p:txBody>
      </p:sp>
      <p:sp>
        <p:nvSpPr>
          <p:cNvPr id="3" name="Content Placeholder 2"/>
          <p:cNvSpPr>
            <a:spLocks noGrp="1"/>
          </p:cNvSpPr>
          <p:nvPr>
            <p:ph idx="1"/>
          </p:nvPr>
        </p:nvSpPr>
        <p:spPr>
          <a:xfrm>
            <a:off x="1828800" y="1295400"/>
            <a:ext cx="6934200" cy="5257800"/>
          </a:xfrm>
        </p:spPr>
        <p:txBody>
          <a:bodyPr/>
          <a:lstStyle/>
          <a:p>
            <a:pPr marL="400050" lvl="1" indent="0" algn="ctr">
              <a:buFontTx/>
              <a:buNone/>
              <a:defRPr/>
            </a:pPr>
            <a:r>
              <a:rPr lang="en-US" dirty="0" smtClean="0"/>
              <a:t>When Implemented Well…….</a:t>
            </a:r>
          </a:p>
          <a:p>
            <a:pPr marL="400050" lvl="1" indent="0" algn="ctr">
              <a:buFontTx/>
              <a:buNone/>
              <a:defRPr/>
            </a:pPr>
            <a:endParaRPr lang="en-US" sz="1000" dirty="0" smtClean="0"/>
          </a:p>
          <a:p>
            <a:pPr marL="685800" lvl="1">
              <a:defRPr/>
            </a:pPr>
            <a:r>
              <a:rPr lang="en-US" sz="2000" dirty="0" smtClean="0"/>
              <a:t>Addresses Career, Postsecondary, and Life Goals </a:t>
            </a:r>
          </a:p>
          <a:p>
            <a:pPr marL="685800" lvl="1">
              <a:defRPr/>
            </a:pPr>
            <a:r>
              <a:rPr lang="en-US" sz="2000" dirty="0" smtClean="0"/>
              <a:t>Informed by Career and Self Exploration prior to High School</a:t>
            </a:r>
          </a:p>
          <a:p>
            <a:pPr marL="685800" lvl="1">
              <a:defRPr/>
            </a:pPr>
            <a:r>
              <a:rPr lang="en-US" sz="2000" dirty="0" smtClean="0"/>
              <a:t>Motivates all students to “own their own learning” </a:t>
            </a:r>
          </a:p>
          <a:p>
            <a:pPr marL="685800" lvl="1">
              <a:defRPr/>
            </a:pPr>
            <a:r>
              <a:rPr lang="en-US" sz="2000" dirty="0" smtClean="0"/>
              <a:t>Can increase engagement of students, teachers, support personnel, parents, and community when implemented well</a:t>
            </a:r>
          </a:p>
          <a:p>
            <a:pPr marL="685800" lvl="1">
              <a:defRPr/>
            </a:pPr>
            <a:r>
              <a:rPr lang="en-US" sz="2000" dirty="0" smtClean="0"/>
              <a:t>Positive impact on school climate</a:t>
            </a:r>
          </a:p>
          <a:p>
            <a:pPr marL="685800" lvl="1">
              <a:defRPr/>
            </a:pPr>
            <a:r>
              <a:rPr lang="en-US" sz="2000" dirty="0" smtClean="0"/>
              <a:t>Improve academic performance, attendance, graduation rates</a:t>
            </a:r>
          </a:p>
          <a:p>
            <a:pPr marL="685800" lvl="1">
              <a:defRPr/>
            </a:pPr>
            <a:r>
              <a:rPr lang="en-US" sz="2000" dirty="0" smtClean="0"/>
              <a:t>Optional modes of delivery: extra-curricular, class-based, “advisory”/school counselor</a:t>
            </a:r>
          </a:p>
          <a:p>
            <a:pPr marL="400050" lvl="1" indent="0">
              <a:buFontTx/>
              <a:buNone/>
              <a:defRPr/>
            </a:pPr>
            <a:endParaRPr lang="en-US" sz="1800" dirty="0" smtClean="0"/>
          </a:p>
          <a:p>
            <a:pPr marL="400050" lvl="1" indent="0">
              <a:buFontTx/>
              <a:buNone/>
              <a:defRPr/>
            </a:pPr>
            <a:endParaRPr lang="en-US" sz="1800" dirty="0"/>
          </a:p>
        </p:txBody>
      </p:sp>
      <p:sp>
        <p:nvSpPr>
          <p:cNvPr id="2" name="Slide Number Placeholder 1"/>
          <p:cNvSpPr>
            <a:spLocks noGrp="1"/>
          </p:cNvSpPr>
          <p:nvPr>
            <p:ph type="sldNum" sz="quarter" idx="12"/>
          </p:nvPr>
        </p:nvSpPr>
        <p:spPr/>
        <p:txBody>
          <a:bodyPr/>
          <a:lstStyle/>
          <a:p>
            <a:pPr>
              <a:defRPr/>
            </a:pPr>
            <a:fld id="{8950F21F-B26B-4A7C-B727-848B8D359045}" type="slidenum">
              <a:rPr lang="en-US" smtClean="0"/>
              <a:pPr>
                <a:defRPr/>
              </a:pPr>
              <a:t>20</a:t>
            </a:fld>
            <a:endParaRPr lang="en-US"/>
          </a:p>
        </p:txBody>
      </p:sp>
    </p:spTree>
    <p:extLst>
      <p:ext uri="{BB962C8B-B14F-4D97-AF65-F5344CB8AC3E}">
        <p14:creationId xmlns:p14="http://schemas.microsoft.com/office/powerpoint/2010/main" val="180807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885" t="9599" r="16229" b="15086"/>
          <a:stretch>
            <a:fillRect/>
          </a:stretch>
        </p:blipFill>
        <p:spPr bwMode="auto">
          <a:xfrm>
            <a:off x="1755913" y="838200"/>
            <a:ext cx="7342729"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8950F21F-B26B-4A7C-B727-848B8D359045}" type="slidenum">
              <a:rPr lang="en-US" smtClean="0"/>
              <a:pPr>
                <a:defRPr/>
              </a:pPr>
              <a:t>21</a:t>
            </a:fld>
            <a:endParaRPr lang="en-US"/>
          </a:p>
        </p:txBody>
      </p:sp>
    </p:spTree>
    <p:extLst>
      <p:ext uri="{BB962C8B-B14F-4D97-AF65-F5344CB8AC3E}">
        <p14:creationId xmlns:p14="http://schemas.microsoft.com/office/powerpoint/2010/main" val="328964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676400" y="304800"/>
            <a:ext cx="7467600" cy="1295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sz="3600" dirty="0">
                <a:solidFill>
                  <a:srgbClr val="0000FF"/>
                </a:solidFill>
              </a:rPr>
              <a:t>California Career </a:t>
            </a:r>
            <a:r>
              <a:rPr lang="en-US" sz="3600" dirty="0" smtClean="0">
                <a:solidFill>
                  <a:srgbClr val="0000FF"/>
                </a:solidFill>
              </a:rPr>
              <a:t/>
            </a:r>
            <a:br>
              <a:rPr lang="en-US" sz="3600" dirty="0" smtClean="0">
                <a:solidFill>
                  <a:srgbClr val="0000FF"/>
                </a:solidFill>
              </a:rPr>
            </a:br>
            <a:r>
              <a:rPr lang="en-US" sz="3600" dirty="0" smtClean="0">
                <a:solidFill>
                  <a:srgbClr val="0000FF"/>
                </a:solidFill>
              </a:rPr>
              <a:t>Resource </a:t>
            </a:r>
            <a:r>
              <a:rPr lang="en-US" sz="3600" dirty="0">
                <a:solidFill>
                  <a:srgbClr val="0000FF"/>
                </a:solidFill>
              </a:rPr>
              <a:t>Network (CalCRN)</a:t>
            </a:r>
            <a:endParaRPr lang="en-US" sz="3600" dirty="0" smtClean="0">
              <a:solidFill>
                <a:srgbClr val="0000FF"/>
              </a:solidFill>
              <a:latin typeface="Franklin Gothic Medium" charset="0"/>
              <a:ea typeface="ＭＳ Ｐゴシック" charset="-128"/>
              <a:cs typeface="Times New Roman" charset="0"/>
            </a:endParaRPr>
          </a:p>
        </p:txBody>
      </p:sp>
      <p:sp>
        <p:nvSpPr>
          <p:cNvPr id="2052" name="TextBox 3"/>
          <p:cNvSpPr txBox="1">
            <a:spLocks noChangeArrowheads="1"/>
          </p:cNvSpPr>
          <p:nvPr/>
        </p:nvSpPr>
        <p:spPr bwMode="auto">
          <a:xfrm>
            <a:off x="1676401" y="1981200"/>
            <a:ext cx="7162800" cy="389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a:solidFill>
                  <a:schemeClr val="tx1"/>
                </a:solidFill>
                <a:latin typeface="Comic Sans MS" charset="0"/>
                <a:ea typeface="ＭＳ Ｐゴシック" charset="-128"/>
              </a:defRPr>
            </a:lvl1pPr>
            <a:lvl2pPr marL="742950" indent="-285750">
              <a:defRPr sz="2300">
                <a:solidFill>
                  <a:schemeClr val="tx1"/>
                </a:solidFill>
                <a:latin typeface="Comic Sans MS" charset="0"/>
                <a:ea typeface="ＭＳ Ｐゴシック" charset="-128"/>
              </a:defRPr>
            </a:lvl2pPr>
            <a:lvl3pPr marL="1143000" indent="-228600">
              <a:defRPr sz="2300">
                <a:solidFill>
                  <a:schemeClr val="tx1"/>
                </a:solidFill>
                <a:latin typeface="Comic Sans MS" charset="0"/>
                <a:ea typeface="ＭＳ Ｐゴシック" charset="-128"/>
              </a:defRPr>
            </a:lvl3pPr>
            <a:lvl4pPr marL="1600200" indent="-228600">
              <a:defRPr sz="2300">
                <a:solidFill>
                  <a:schemeClr val="tx1"/>
                </a:solidFill>
                <a:latin typeface="Comic Sans MS" charset="0"/>
                <a:ea typeface="ＭＳ Ｐゴシック" charset="-128"/>
              </a:defRPr>
            </a:lvl4pPr>
            <a:lvl5pPr marL="2057400" indent="-228600">
              <a:defRPr sz="2300">
                <a:solidFill>
                  <a:schemeClr val="tx1"/>
                </a:solidFill>
                <a:latin typeface="Comic Sans MS" charset="0"/>
                <a:ea typeface="ＭＳ Ｐゴシック" charset="-128"/>
              </a:defRPr>
            </a:lvl5pPr>
            <a:lvl6pPr marL="2514600" indent="-228600" algn="ctr" eaLnBrk="0" fontAlgn="base" hangingPunct="0">
              <a:spcBef>
                <a:spcPct val="0"/>
              </a:spcBef>
              <a:spcAft>
                <a:spcPct val="0"/>
              </a:spcAft>
              <a:defRPr sz="2300">
                <a:solidFill>
                  <a:schemeClr val="tx1"/>
                </a:solidFill>
                <a:latin typeface="Comic Sans MS" charset="0"/>
                <a:ea typeface="ＭＳ Ｐゴシック" charset="-128"/>
              </a:defRPr>
            </a:lvl6pPr>
            <a:lvl7pPr marL="2971800" indent="-228600" algn="ctr" eaLnBrk="0" fontAlgn="base" hangingPunct="0">
              <a:spcBef>
                <a:spcPct val="0"/>
              </a:spcBef>
              <a:spcAft>
                <a:spcPct val="0"/>
              </a:spcAft>
              <a:defRPr sz="2300">
                <a:solidFill>
                  <a:schemeClr val="tx1"/>
                </a:solidFill>
                <a:latin typeface="Comic Sans MS" charset="0"/>
                <a:ea typeface="ＭＳ Ｐゴシック" charset="-128"/>
              </a:defRPr>
            </a:lvl7pPr>
            <a:lvl8pPr marL="3429000" indent="-228600" algn="ctr" eaLnBrk="0" fontAlgn="base" hangingPunct="0">
              <a:spcBef>
                <a:spcPct val="0"/>
              </a:spcBef>
              <a:spcAft>
                <a:spcPct val="0"/>
              </a:spcAft>
              <a:defRPr sz="2300">
                <a:solidFill>
                  <a:schemeClr val="tx1"/>
                </a:solidFill>
                <a:latin typeface="Comic Sans MS" charset="0"/>
                <a:ea typeface="ＭＳ Ｐゴシック" charset="-128"/>
              </a:defRPr>
            </a:lvl8pPr>
            <a:lvl9pPr marL="3886200" indent="-228600" algn="ctr" eaLnBrk="0" fontAlgn="base" hangingPunct="0">
              <a:spcBef>
                <a:spcPct val="0"/>
              </a:spcBef>
              <a:spcAft>
                <a:spcPct val="0"/>
              </a:spcAft>
              <a:defRPr sz="2300">
                <a:solidFill>
                  <a:schemeClr val="tx1"/>
                </a:solidFill>
                <a:latin typeface="Comic Sans MS" charset="0"/>
                <a:ea typeface="ＭＳ Ｐゴシック" charset="-128"/>
              </a:defRPr>
            </a:lvl9pPr>
          </a:lstStyle>
          <a:p>
            <a:r>
              <a:rPr lang="en-US" sz="2800" dirty="0" smtClean="0">
                <a:latin typeface="+mj-lt"/>
              </a:rPr>
              <a:t>CalCRN </a:t>
            </a:r>
            <a:r>
              <a:rPr lang="en-US" sz="2800" dirty="0">
                <a:latin typeface="+mj-lt"/>
              </a:rPr>
              <a:t>provides career development resources to promote improved career and education decision-making. </a:t>
            </a:r>
            <a:endParaRPr lang="en-US" sz="2800" dirty="0" smtClean="0">
              <a:latin typeface="+mj-lt"/>
            </a:endParaRPr>
          </a:p>
          <a:p>
            <a:endParaRPr lang="en-US" sz="2800" dirty="0">
              <a:latin typeface="+mj-lt"/>
            </a:endParaRPr>
          </a:p>
          <a:p>
            <a:r>
              <a:rPr lang="en-US" sz="2800" dirty="0" smtClean="0">
                <a:latin typeface="+mj-lt"/>
              </a:rPr>
              <a:t>CalCRN’s </a:t>
            </a:r>
            <a:r>
              <a:rPr lang="en-US" sz="2800" dirty="0">
                <a:latin typeface="+mj-lt"/>
              </a:rPr>
              <a:t>free </a:t>
            </a:r>
            <a:r>
              <a:rPr lang="en-US" sz="2800" dirty="0" smtClean="0">
                <a:latin typeface="+mj-lt"/>
              </a:rPr>
              <a:t>career </a:t>
            </a:r>
            <a:r>
              <a:rPr lang="en-US" sz="2800" dirty="0">
                <a:latin typeface="+mj-lt"/>
              </a:rPr>
              <a:t>exploration </a:t>
            </a:r>
            <a:r>
              <a:rPr lang="en-US" sz="2800" dirty="0" smtClean="0">
                <a:latin typeface="+mj-lt"/>
              </a:rPr>
              <a:t>and planning resources </a:t>
            </a:r>
            <a:r>
              <a:rPr lang="en-US" sz="2800" dirty="0">
                <a:latin typeface="+mj-lt"/>
              </a:rPr>
              <a:t>are tailored to California’s middle and high school students, but available to all Californians. </a:t>
            </a:r>
          </a:p>
          <a:p>
            <a:pPr>
              <a:defRPr/>
            </a:pPr>
            <a:endParaRPr lang="en-US" dirty="0" smtClean="0"/>
          </a:p>
        </p:txBody>
      </p:sp>
    </p:spTree>
    <p:extLst>
      <p:ext uri="{BB962C8B-B14F-4D97-AF65-F5344CB8AC3E}">
        <p14:creationId xmlns:p14="http://schemas.microsoft.com/office/powerpoint/2010/main" val="53509067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676400" y="304800"/>
            <a:ext cx="7467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sz="3600" dirty="0" smtClean="0">
                <a:solidFill>
                  <a:srgbClr val="0000FF"/>
                </a:solidFill>
                <a:latin typeface="Franklin Gothic Medium" charset="0"/>
                <a:ea typeface="ＭＳ Ｐゴシック" charset="-128"/>
              </a:rPr>
              <a:t>CalCRN Resources</a:t>
            </a:r>
            <a:br>
              <a:rPr lang="en-US" sz="3600" dirty="0" smtClean="0">
                <a:solidFill>
                  <a:srgbClr val="0000FF"/>
                </a:solidFill>
                <a:latin typeface="Franklin Gothic Medium" charset="0"/>
                <a:ea typeface="ＭＳ Ｐゴシック" charset="-128"/>
              </a:rPr>
            </a:br>
            <a:r>
              <a:rPr lang="en-US" sz="2800" dirty="0" smtClean="0">
                <a:solidFill>
                  <a:srgbClr val="0000FF"/>
                </a:solidFill>
                <a:latin typeface="Franklin Gothic Medium" charset="0"/>
                <a:ea typeface="ＭＳ Ｐゴシック" charset="-128"/>
              </a:rPr>
              <a:t>Linking Information &amp; Imagination</a:t>
            </a:r>
          </a:p>
        </p:txBody>
      </p:sp>
      <p:sp>
        <p:nvSpPr>
          <p:cNvPr id="7171" name="Rectangle 3"/>
          <p:cNvSpPr>
            <a:spLocks noGrp="1" noChangeArrowheads="1"/>
          </p:cNvSpPr>
          <p:nvPr>
            <p:ph type="body" idx="1"/>
          </p:nvPr>
        </p:nvSpPr>
        <p:spPr>
          <a:xfrm>
            <a:off x="1676400" y="2057400"/>
            <a:ext cx="7315200" cy="3733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2800" i="1" dirty="0" smtClean="0">
                <a:ea typeface="ＭＳ Ｐゴシック" charset="-128"/>
              </a:rPr>
              <a:t>CaliforniaCareers.info</a:t>
            </a:r>
          </a:p>
          <a:p>
            <a:pPr>
              <a:lnSpc>
                <a:spcPct val="90000"/>
              </a:lnSpc>
            </a:pPr>
            <a:endParaRPr lang="en-US" sz="1200" i="1" dirty="0" smtClean="0">
              <a:ea typeface="ＭＳ Ｐゴシック" charset="-128"/>
            </a:endParaRPr>
          </a:p>
          <a:p>
            <a:pPr>
              <a:lnSpc>
                <a:spcPct val="90000"/>
              </a:lnSpc>
            </a:pPr>
            <a:r>
              <a:rPr lang="en-US" sz="2800" i="1" dirty="0" smtClean="0">
                <a:ea typeface="ＭＳ Ｐゴシック" charset="-128"/>
              </a:rPr>
              <a:t>California CareerZone</a:t>
            </a:r>
          </a:p>
          <a:p>
            <a:pPr>
              <a:lnSpc>
                <a:spcPct val="90000"/>
              </a:lnSpc>
            </a:pPr>
            <a:endParaRPr lang="en-US" sz="1200" i="1" dirty="0" smtClean="0">
              <a:ea typeface="ＭＳ Ｐゴシック" charset="-128"/>
            </a:endParaRPr>
          </a:p>
          <a:p>
            <a:pPr>
              <a:lnSpc>
                <a:spcPct val="90000"/>
              </a:lnSpc>
            </a:pPr>
            <a:r>
              <a:rPr lang="en-US" sz="2800" i="1" dirty="0" smtClean="0">
                <a:ea typeface="ＭＳ Ｐゴシック" charset="-128"/>
              </a:rPr>
              <a:t>Career Surfer mobile application</a:t>
            </a:r>
          </a:p>
          <a:p>
            <a:pPr>
              <a:lnSpc>
                <a:spcPct val="90000"/>
              </a:lnSpc>
              <a:buFontTx/>
              <a:buNone/>
            </a:pPr>
            <a:endParaRPr lang="en-US" sz="1200" i="1" dirty="0" smtClean="0">
              <a:ea typeface="ＭＳ Ｐゴシック" charset="-128"/>
            </a:endParaRPr>
          </a:p>
          <a:p>
            <a:pPr>
              <a:lnSpc>
                <a:spcPct val="90000"/>
              </a:lnSpc>
            </a:pPr>
            <a:r>
              <a:rPr lang="en-US" sz="2800" i="1" dirty="0">
                <a:ea typeface="ＭＳ Ｐゴシック" charset="-128"/>
              </a:rPr>
              <a:t>California Career Center</a:t>
            </a:r>
          </a:p>
          <a:p>
            <a:pPr marL="0" indent="0">
              <a:lnSpc>
                <a:spcPct val="90000"/>
              </a:lnSpc>
              <a:buNone/>
            </a:pPr>
            <a:endParaRPr lang="en-US" sz="1200" i="1" dirty="0" smtClean="0">
              <a:ea typeface="ＭＳ Ｐゴシック" charset="-128"/>
            </a:endParaRPr>
          </a:p>
          <a:p>
            <a:pPr>
              <a:lnSpc>
                <a:spcPct val="90000"/>
              </a:lnSpc>
            </a:pPr>
            <a:endParaRPr lang="en-US" sz="2800" dirty="0" smtClean="0">
              <a:ea typeface="ＭＳ Ｐゴシック" charset="-128"/>
            </a:endParaRPr>
          </a:p>
          <a:p>
            <a:pPr>
              <a:lnSpc>
                <a:spcPct val="90000"/>
              </a:lnSpc>
            </a:pPr>
            <a:endParaRPr lang="en-US" sz="1200" dirty="0" smtClean="0">
              <a:ea typeface="ＭＳ Ｐゴシック" charset="-128"/>
            </a:endParaRPr>
          </a:p>
        </p:txBody>
      </p:sp>
    </p:spTree>
    <p:extLst>
      <p:ext uri="{BB962C8B-B14F-4D97-AF65-F5344CB8AC3E}">
        <p14:creationId xmlns:p14="http://schemas.microsoft.com/office/powerpoint/2010/main" val="161193017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7467600" cy="608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5" name="TextBox 1"/>
          <p:cNvSpPr txBox="1">
            <a:spLocks noChangeArrowheads="1"/>
          </p:cNvSpPr>
          <p:nvPr/>
        </p:nvSpPr>
        <p:spPr bwMode="auto">
          <a:xfrm>
            <a:off x="1676400" y="6081713"/>
            <a:ext cx="7467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rgbClr val="000054"/>
                </a:solidFill>
                <a:latin typeface="Arial" charset="0"/>
              </a:defRPr>
            </a:lvl1pPr>
            <a:lvl2pPr marL="742950" indent="-285750">
              <a:defRPr sz="1300">
                <a:solidFill>
                  <a:srgbClr val="000054"/>
                </a:solidFill>
                <a:latin typeface="Arial" charset="0"/>
              </a:defRPr>
            </a:lvl2pPr>
            <a:lvl3pPr marL="1143000" indent="-228600">
              <a:defRPr sz="1300">
                <a:solidFill>
                  <a:srgbClr val="000054"/>
                </a:solidFill>
                <a:latin typeface="Arial" charset="0"/>
              </a:defRPr>
            </a:lvl3pPr>
            <a:lvl4pPr marL="1600200" indent="-228600">
              <a:defRPr sz="1300">
                <a:solidFill>
                  <a:srgbClr val="000054"/>
                </a:solidFill>
                <a:latin typeface="Arial" charset="0"/>
              </a:defRPr>
            </a:lvl4pPr>
            <a:lvl5pPr marL="2057400" indent="-228600">
              <a:defRPr sz="1300">
                <a:solidFill>
                  <a:srgbClr val="000054"/>
                </a:solidFill>
                <a:latin typeface="Arial" charset="0"/>
              </a:defRPr>
            </a:lvl5pPr>
            <a:lvl6pPr marL="2514600" indent="-228600" eaLnBrk="0" fontAlgn="base" hangingPunct="0">
              <a:spcBef>
                <a:spcPct val="0"/>
              </a:spcBef>
              <a:spcAft>
                <a:spcPct val="0"/>
              </a:spcAft>
              <a:defRPr sz="1300">
                <a:solidFill>
                  <a:srgbClr val="000054"/>
                </a:solidFill>
                <a:latin typeface="Arial" charset="0"/>
              </a:defRPr>
            </a:lvl6pPr>
            <a:lvl7pPr marL="2971800" indent="-228600" eaLnBrk="0" fontAlgn="base" hangingPunct="0">
              <a:spcBef>
                <a:spcPct val="0"/>
              </a:spcBef>
              <a:spcAft>
                <a:spcPct val="0"/>
              </a:spcAft>
              <a:defRPr sz="1300">
                <a:solidFill>
                  <a:srgbClr val="000054"/>
                </a:solidFill>
                <a:latin typeface="Arial" charset="0"/>
              </a:defRPr>
            </a:lvl7pPr>
            <a:lvl8pPr marL="3429000" indent="-228600" eaLnBrk="0" fontAlgn="base" hangingPunct="0">
              <a:spcBef>
                <a:spcPct val="0"/>
              </a:spcBef>
              <a:spcAft>
                <a:spcPct val="0"/>
              </a:spcAft>
              <a:defRPr sz="1300">
                <a:solidFill>
                  <a:srgbClr val="000054"/>
                </a:solidFill>
                <a:latin typeface="Arial" charset="0"/>
              </a:defRPr>
            </a:lvl8pPr>
            <a:lvl9pPr marL="3886200" indent="-228600" eaLnBrk="0" fontAlgn="base" hangingPunct="0">
              <a:spcBef>
                <a:spcPct val="0"/>
              </a:spcBef>
              <a:spcAft>
                <a:spcPct val="0"/>
              </a:spcAft>
              <a:defRPr sz="1300">
                <a:solidFill>
                  <a:srgbClr val="000054"/>
                </a:solidFill>
                <a:latin typeface="Arial" charset="0"/>
              </a:defRPr>
            </a:lvl9pPr>
          </a:lstStyle>
          <a:p>
            <a:pPr algn="ctr"/>
            <a:r>
              <a:rPr lang="en-US" sz="3200">
                <a:solidFill>
                  <a:srgbClr val="0000FF"/>
                </a:solidFill>
                <a:latin typeface="Franklin Gothic Medium" charset="0"/>
              </a:rPr>
              <a:t>www.californiacareers.info</a:t>
            </a:r>
          </a:p>
          <a:p>
            <a:endParaRPr lang="en-US"/>
          </a:p>
        </p:txBody>
      </p:sp>
    </p:spTree>
    <p:extLst>
      <p:ext uri="{BB962C8B-B14F-4D97-AF65-F5344CB8AC3E}">
        <p14:creationId xmlns:p14="http://schemas.microsoft.com/office/powerpoint/2010/main" val="144185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676400" y="381000"/>
            <a:ext cx="7467600" cy="7921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sz="3600" smtClean="0">
                <a:solidFill>
                  <a:srgbClr val="0000FF"/>
                </a:solidFill>
                <a:latin typeface="Franklin Gothic Medium" charset="0"/>
                <a:ea typeface="ＭＳ Ｐゴシック" charset="-128"/>
              </a:rPr>
              <a:t>www.CaliforniaCareers.info</a:t>
            </a:r>
          </a:p>
        </p:txBody>
      </p:sp>
      <p:sp>
        <p:nvSpPr>
          <p:cNvPr id="9219" name="Content Placeholder 2"/>
          <p:cNvSpPr>
            <a:spLocks noGrp="1"/>
          </p:cNvSpPr>
          <p:nvPr>
            <p:ph idx="1"/>
          </p:nvPr>
        </p:nvSpPr>
        <p:spPr>
          <a:xfrm>
            <a:off x="1676400" y="2133600"/>
            <a:ext cx="7467600" cy="3962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charset="-128"/>
              </a:rPr>
              <a:t>CalCRN Home Page</a:t>
            </a:r>
          </a:p>
          <a:p>
            <a:r>
              <a:rPr lang="en-US" smtClean="0">
                <a:ea typeface="ＭＳ Ｐゴシック" charset="-128"/>
              </a:rPr>
              <a:t>Links to all CalCRN resources</a:t>
            </a:r>
          </a:p>
          <a:p>
            <a:r>
              <a:rPr lang="en-US" smtClean="0">
                <a:ea typeface="ＭＳ Ｐゴシック" charset="-128"/>
              </a:rPr>
              <a:t>State Agency Partner links</a:t>
            </a:r>
          </a:p>
          <a:p>
            <a:r>
              <a:rPr lang="en-US" i="1" smtClean="0">
                <a:ea typeface="ＭＳ Ｐゴシック" charset="-128"/>
              </a:rPr>
              <a:t>Presentations inc </a:t>
            </a:r>
            <a:r>
              <a:rPr lang="en-US" smtClean="0">
                <a:ea typeface="ＭＳ Ｐゴシック" charset="-128"/>
              </a:rPr>
              <a:t>Power Point and Reports</a:t>
            </a:r>
          </a:p>
          <a:p>
            <a:r>
              <a:rPr lang="en-US" i="1" smtClean="0">
                <a:ea typeface="ＭＳ Ｐゴシック" charset="-128"/>
              </a:rPr>
              <a:t>What’s New </a:t>
            </a:r>
            <a:r>
              <a:rPr lang="en-US" smtClean="0">
                <a:ea typeface="ＭＳ Ｐゴシック" charset="-128"/>
              </a:rPr>
              <a:t>inc Meeting Schedule</a:t>
            </a:r>
          </a:p>
        </p:txBody>
      </p:sp>
    </p:spTree>
    <p:extLst>
      <p:ext uri="{BB962C8B-B14F-4D97-AF65-F5344CB8AC3E}">
        <p14:creationId xmlns:p14="http://schemas.microsoft.com/office/powerpoint/2010/main" val="158300206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1676400" y="6096000"/>
            <a:ext cx="746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rgbClr val="000054"/>
                </a:solidFill>
                <a:latin typeface="Arial" charset="0"/>
              </a:defRPr>
            </a:lvl1pPr>
            <a:lvl2pPr marL="742950" indent="-285750">
              <a:defRPr sz="1300">
                <a:solidFill>
                  <a:srgbClr val="000054"/>
                </a:solidFill>
                <a:latin typeface="Arial" charset="0"/>
              </a:defRPr>
            </a:lvl2pPr>
            <a:lvl3pPr marL="1143000" indent="-228600">
              <a:defRPr sz="1300">
                <a:solidFill>
                  <a:srgbClr val="000054"/>
                </a:solidFill>
                <a:latin typeface="Arial" charset="0"/>
              </a:defRPr>
            </a:lvl3pPr>
            <a:lvl4pPr marL="1600200" indent="-228600">
              <a:defRPr sz="1300">
                <a:solidFill>
                  <a:srgbClr val="000054"/>
                </a:solidFill>
                <a:latin typeface="Arial" charset="0"/>
              </a:defRPr>
            </a:lvl4pPr>
            <a:lvl5pPr marL="2057400" indent="-228600">
              <a:defRPr sz="1300">
                <a:solidFill>
                  <a:srgbClr val="000054"/>
                </a:solidFill>
                <a:latin typeface="Arial" charset="0"/>
              </a:defRPr>
            </a:lvl5pPr>
            <a:lvl6pPr marL="2514600" indent="-228600" eaLnBrk="0" fontAlgn="base" hangingPunct="0">
              <a:spcBef>
                <a:spcPct val="0"/>
              </a:spcBef>
              <a:spcAft>
                <a:spcPct val="0"/>
              </a:spcAft>
              <a:defRPr sz="1300">
                <a:solidFill>
                  <a:srgbClr val="000054"/>
                </a:solidFill>
                <a:latin typeface="Arial" charset="0"/>
              </a:defRPr>
            </a:lvl6pPr>
            <a:lvl7pPr marL="2971800" indent="-228600" eaLnBrk="0" fontAlgn="base" hangingPunct="0">
              <a:spcBef>
                <a:spcPct val="0"/>
              </a:spcBef>
              <a:spcAft>
                <a:spcPct val="0"/>
              </a:spcAft>
              <a:defRPr sz="1300">
                <a:solidFill>
                  <a:srgbClr val="000054"/>
                </a:solidFill>
                <a:latin typeface="Arial" charset="0"/>
              </a:defRPr>
            </a:lvl7pPr>
            <a:lvl8pPr marL="3429000" indent="-228600" eaLnBrk="0" fontAlgn="base" hangingPunct="0">
              <a:spcBef>
                <a:spcPct val="0"/>
              </a:spcBef>
              <a:spcAft>
                <a:spcPct val="0"/>
              </a:spcAft>
              <a:defRPr sz="1300">
                <a:solidFill>
                  <a:srgbClr val="000054"/>
                </a:solidFill>
                <a:latin typeface="Arial" charset="0"/>
              </a:defRPr>
            </a:lvl8pPr>
            <a:lvl9pPr marL="3886200" indent="-228600" eaLnBrk="0" fontAlgn="base" hangingPunct="0">
              <a:spcBef>
                <a:spcPct val="0"/>
              </a:spcBef>
              <a:spcAft>
                <a:spcPct val="0"/>
              </a:spcAft>
              <a:defRPr sz="1300">
                <a:solidFill>
                  <a:srgbClr val="000054"/>
                </a:solidFill>
                <a:latin typeface="Arial" charset="0"/>
              </a:defRPr>
            </a:lvl9pPr>
          </a:lstStyle>
          <a:p>
            <a:pPr algn="ctr"/>
            <a:r>
              <a:rPr lang="en-US" sz="3600">
                <a:solidFill>
                  <a:srgbClr val="0000FF"/>
                </a:solidFill>
                <a:latin typeface="Franklin Gothic Medium" charset="0"/>
                <a:ea typeface="ＭＳ Ｐゴシック" charset="-128"/>
              </a:rPr>
              <a:t>www.cacareerzone.org</a:t>
            </a:r>
            <a:endParaRPr lang="en-US" sz="3600">
              <a:solidFill>
                <a:schemeClr val="tx1"/>
              </a:solidFill>
              <a:latin typeface="Comic Sans MS" charset="0"/>
              <a:ea typeface="ＭＳ Ｐゴシック" charset="-128"/>
            </a:endParaRPr>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7467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0621298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76400" y="274638"/>
            <a:ext cx="7467600" cy="6397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sz="3600" smtClean="0">
                <a:solidFill>
                  <a:srgbClr val="0000FF"/>
                </a:solidFill>
                <a:latin typeface="Franklin Gothic Medium" charset="0"/>
                <a:ea typeface="ＭＳ Ｐゴシック" charset="-128"/>
              </a:rPr>
              <a:t>California CareerZone</a:t>
            </a:r>
          </a:p>
        </p:txBody>
      </p:sp>
      <p:sp>
        <p:nvSpPr>
          <p:cNvPr id="15363" name="Rectangle 3"/>
          <p:cNvSpPr>
            <a:spLocks noGrp="1" noChangeArrowheads="1"/>
          </p:cNvSpPr>
          <p:nvPr>
            <p:ph type="body" sz="half" idx="1"/>
          </p:nvPr>
        </p:nvSpPr>
        <p:spPr>
          <a:xfrm>
            <a:off x="1828800" y="1066800"/>
            <a:ext cx="7315200" cy="5181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FontTx/>
              <a:buNone/>
            </a:pPr>
            <a:r>
              <a:rPr lang="en-US" sz="2400" b="1" smtClean="0">
                <a:ea typeface="ＭＳ Ｐゴシック" charset="-128"/>
                <a:cs typeface="Arial" charset="0"/>
              </a:rPr>
              <a:t>Assess Yourself</a:t>
            </a:r>
            <a:r>
              <a:rPr lang="en-US" sz="2400" smtClean="0">
                <a:ea typeface="ＭＳ Ｐゴシック" charset="-128"/>
                <a:cs typeface="Arial" charset="0"/>
              </a:rPr>
              <a:t>:</a:t>
            </a:r>
          </a:p>
          <a:p>
            <a:pPr>
              <a:lnSpc>
                <a:spcPct val="90000"/>
              </a:lnSpc>
            </a:pPr>
            <a:r>
              <a:rPr lang="en-US" sz="2400" smtClean="0">
                <a:ea typeface="ＭＳ Ｐゴシック" charset="-128"/>
                <a:cs typeface="Arial" charset="0"/>
              </a:rPr>
              <a:t>Quick Assessment (Holland)</a:t>
            </a:r>
          </a:p>
          <a:p>
            <a:pPr>
              <a:lnSpc>
                <a:spcPct val="90000"/>
              </a:lnSpc>
            </a:pPr>
            <a:r>
              <a:rPr lang="en-US" sz="2400" smtClean="0">
                <a:ea typeface="ＭＳ Ｐゴシック" charset="-128"/>
                <a:cs typeface="Arial" charset="0"/>
              </a:rPr>
              <a:t>*Interest Profiler (Holland)</a:t>
            </a:r>
          </a:p>
          <a:p>
            <a:pPr>
              <a:lnSpc>
                <a:spcPct val="90000"/>
              </a:lnSpc>
            </a:pPr>
            <a:r>
              <a:rPr lang="en-US" sz="2400" smtClean="0">
                <a:ea typeface="ＭＳ Ｐゴシック" charset="-128"/>
                <a:cs typeface="Arial" charset="0"/>
              </a:rPr>
              <a:t>Work Importance Profiler </a:t>
            </a:r>
          </a:p>
          <a:p>
            <a:pPr>
              <a:lnSpc>
                <a:spcPct val="90000"/>
              </a:lnSpc>
            </a:pPr>
            <a:r>
              <a:rPr lang="en-US" sz="2400" smtClean="0">
                <a:ea typeface="ＭＳ Ｐゴシック" charset="-128"/>
                <a:cs typeface="Arial" charset="0"/>
              </a:rPr>
              <a:t>Skills Profiler</a:t>
            </a:r>
          </a:p>
          <a:p>
            <a:pPr>
              <a:lnSpc>
                <a:spcPct val="90000"/>
              </a:lnSpc>
              <a:buFontTx/>
              <a:buNone/>
            </a:pPr>
            <a:r>
              <a:rPr lang="en-US" sz="2400" b="1" smtClean="0">
                <a:ea typeface="ＭＳ Ｐゴシック" charset="-128"/>
                <a:cs typeface="Arial" charset="0"/>
              </a:rPr>
              <a:t>Explore Job Families</a:t>
            </a:r>
          </a:p>
          <a:p>
            <a:pPr>
              <a:lnSpc>
                <a:spcPct val="90000"/>
              </a:lnSpc>
            </a:pPr>
            <a:r>
              <a:rPr lang="en-US" sz="2400" smtClean="0">
                <a:ea typeface="ＭＳ Ｐゴシック" charset="-128"/>
                <a:cs typeface="Arial" charset="0"/>
              </a:rPr>
              <a:t>23 O*Net Job Families</a:t>
            </a:r>
          </a:p>
          <a:p>
            <a:pPr>
              <a:lnSpc>
                <a:spcPct val="90000"/>
              </a:lnSpc>
              <a:buFontTx/>
              <a:buNone/>
            </a:pPr>
            <a:r>
              <a:rPr lang="en-US" sz="2400" b="1" smtClean="0">
                <a:ea typeface="ＭＳ Ｐゴシック" charset="-128"/>
                <a:cs typeface="Arial" charset="0"/>
              </a:rPr>
              <a:t>Make Money Choices</a:t>
            </a:r>
          </a:p>
          <a:p>
            <a:pPr>
              <a:lnSpc>
                <a:spcPct val="90000"/>
              </a:lnSpc>
            </a:pPr>
            <a:r>
              <a:rPr lang="en-US" sz="2400" smtClean="0">
                <a:ea typeface="ＭＳ Ｐゴシック" charset="-128"/>
                <a:cs typeface="Arial" charset="0"/>
              </a:rPr>
              <a:t>Build a goal lifestyle budget</a:t>
            </a:r>
          </a:p>
          <a:p>
            <a:pPr>
              <a:lnSpc>
                <a:spcPct val="90000"/>
              </a:lnSpc>
              <a:buFontTx/>
              <a:buNone/>
            </a:pPr>
            <a:endParaRPr lang="en-US" sz="2400" smtClean="0">
              <a:ea typeface="ＭＳ Ｐゴシック" charset="-128"/>
              <a:cs typeface="Arial" charset="0"/>
            </a:endParaRPr>
          </a:p>
          <a:p>
            <a:pPr>
              <a:lnSpc>
                <a:spcPct val="90000"/>
              </a:lnSpc>
              <a:buFontTx/>
              <a:buNone/>
            </a:pPr>
            <a:r>
              <a:rPr lang="en-US" sz="2400" smtClean="0">
                <a:ea typeface="ＭＳ Ｐゴシック" charset="-128"/>
                <a:cs typeface="Arial" charset="0"/>
              </a:rPr>
              <a:t>900 Occupations (300 with videos) (O*Net)</a:t>
            </a:r>
          </a:p>
          <a:p>
            <a:pPr>
              <a:lnSpc>
                <a:spcPct val="90000"/>
              </a:lnSpc>
              <a:buFontTx/>
              <a:buNone/>
            </a:pPr>
            <a:r>
              <a:rPr lang="en-US" sz="2400" smtClean="0">
                <a:ea typeface="ＭＳ Ｐゴシック" charset="-128"/>
                <a:cs typeface="Arial" charset="0"/>
              </a:rPr>
              <a:t>7418 Postsecondary Schools (NCES)</a:t>
            </a:r>
          </a:p>
          <a:p>
            <a:pPr>
              <a:lnSpc>
                <a:spcPct val="90000"/>
              </a:lnSpc>
              <a:buFontTx/>
              <a:buNone/>
            </a:pPr>
            <a:r>
              <a:rPr lang="en-US" sz="2400" smtClean="0">
                <a:ea typeface="ＭＳ Ｐゴシック" charset="-128"/>
                <a:cs typeface="Arial" charset="0"/>
              </a:rPr>
              <a:t>Free Students Accounts</a:t>
            </a:r>
          </a:p>
          <a:p>
            <a:pPr marL="342900" lvl="1" indent="-342900">
              <a:lnSpc>
                <a:spcPct val="90000"/>
              </a:lnSpc>
              <a:buFontTx/>
              <a:buNone/>
            </a:pPr>
            <a:r>
              <a:rPr lang="en-US" smtClean="0">
                <a:ea typeface="ＭＳ Ｐゴシック" charset="-128"/>
                <a:cs typeface="Arial" charset="0"/>
              </a:rPr>
              <a:t>Free Educator Class Management</a:t>
            </a:r>
            <a:endParaRPr lang="en-US" b="1" smtClean="0">
              <a:solidFill>
                <a:srgbClr val="FF0000"/>
              </a:solidFill>
              <a:ea typeface="ＭＳ Ｐゴシック" charset="-128"/>
            </a:endParaRPr>
          </a:p>
          <a:p>
            <a:pPr>
              <a:lnSpc>
                <a:spcPct val="90000"/>
              </a:lnSpc>
              <a:buFontTx/>
              <a:buNone/>
            </a:pPr>
            <a:endParaRPr lang="en-US" sz="2000" b="1" smtClean="0">
              <a:ea typeface="ＭＳ Ｐゴシック" charset="-128"/>
            </a:endParaRPr>
          </a:p>
        </p:txBody>
      </p:sp>
    </p:spTree>
    <p:extLst>
      <p:ext uri="{BB962C8B-B14F-4D97-AF65-F5344CB8AC3E}">
        <p14:creationId xmlns:p14="http://schemas.microsoft.com/office/powerpoint/2010/main" val="315455417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8763"/>
            <a:ext cx="3171825"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p:cNvSpPr txBox="1">
            <a:spLocks noChangeArrowheads="1"/>
          </p:cNvSpPr>
          <p:nvPr/>
        </p:nvSpPr>
        <p:spPr bwMode="auto">
          <a:xfrm>
            <a:off x="1676400" y="523875"/>
            <a:ext cx="746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rgbClr val="000054"/>
                </a:solidFill>
                <a:latin typeface="Arial" charset="0"/>
              </a:defRPr>
            </a:lvl1pPr>
            <a:lvl2pPr marL="742950" indent="-285750">
              <a:defRPr sz="1300">
                <a:solidFill>
                  <a:srgbClr val="000054"/>
                </a:solidFill>
                <a:latin typeface="Arial" charset="0"/>
              </a:defRPr>
            </a:lvl2pPr>
            <a:lvl3pPr marL="1143000" indent="-228600">
              <a:defRPr sz="1300">
                <a:solidFill>
                  <a:srgbClr val="000054"/>
                </a:solidFill>
                <a:latin typeface="Arial" charset="0"/>
              </a:defRPr>
            </a:lvl3pPr>
            <a:lvl4pPr marL="1600200" indent="-228600">
              <a:defRPr sz="1300">
                <a:solidFill>
                  <a:srgbClr val="000054"/>
                </a:solidFill>
                <a:latin typeface="Arial" charset="0"/>
              </a:defRPr>
            </a:lvl4pPr>
            <a:lvl5pPr marL="2057400" indent="-228600">
              <a:defRPr sz="1300">
                <a:solidFill>
                  <a:srgbClr val="000054"/>
                </a:solidFill>
                <a:latin typeface="Arial" charset="0"/>
              </a:defRPr>
            </a:lvl5pPr>
            <a:lvl6pPr marL="2514600" indent="-228600" eaLnBrk="0" fontAlgn="base" hangingPunct="0">
              <a:spcBef>
                <a:spcPct val="0"/>
              </a:spcBef>
              <a:spcAft>
                <a:spcPct val="0"/>
              </a:spcAft>
              <a:defRPr sz="1300">
                <a:solidFill>
                  <a:srgbClr val="000054"/>
                </a:solidFill>
                <a:latin typeface="Arial" charset="0"/>
              </a:defRPr>
            </a:lvl6pPr>
            <a:lvl7pPr marL="2971800" indent="-228600" eaLnBrk="0" fontAlgn="base" hangingPunct="0">
              <a:spcBef>
                <a:spcPct val="0"/>
              </a:spcBef>
              <a:spcAft>
                <a:spcPct val="0"/>
              </a:spcAft>
              <a:defRPr sz="1300">
                <a:solidFill>
                  <a:srgbClr val="000054"/>
                </a:solidFill>
                <a:latin typeface="Arial" charset="0"/>
              </a:defRPr>
            </a:lvl7pPr>
            <a:lvl8pPr marL="3429000" indent="-228600" eaLnBrk="0" fontAlgn="base" hangingPunct="0">
              <a:spcBef>
                <a:spcPct val="0"/>
              </a:spcBef>
              <a:spcAft>
                <a:spcPct val="0"/>
              </a:spcAft>
              <a:defRPr sz="1300">
                <a:solidFill>
                  <a:srgbClr val="000054"/>
                </a:solidFill>
                <a:latin typeface="Arial" charset="0"/>
              </a:defRPr>
            </a:lvl8pPr>
            <a:lvl9pPr marL="3886200" indent="-228600" eaLnBrk="0" fontAlgn="base" hangingPunct="0">
              <a:spcBef>
                <a:spcPct val="0"/>
              </a:spcBef>
              <a:spcAft>
                <a:spcPct val="0"/>
              </a:spcAft>
              <a:defRPr sz="1300">
                <a:solidFill>
                  <a:srgbClr val="000054"/>
                </a:solidFill>
                <a:latin typeface="Arial" charset="0"/>
              </a:defRPr>
            </a:lvl9pPr>
          </a:lstStyle>
          <a:p>
            <a:pPr algn="ctr"/>
            <a:r>
              <a:rPr lang="en-US" sz="3600">
                <a:solidFill>
                  <a:srgbClr val="0000FF"/>
                </a:solidFill>
                <a:latin typeface="Franklin Gothic Medium" charset="0"/>
                <a:ea typeface="ＭＳ Ｐゴシック" charset="-128"/>
              </a:rPr>
              <a:t>Career Surfer Mobile Application</a:t>
            </a:r>
          </a:p>
        </p:txBody>
      </p:sp>
    </p:spTree>
    <p:extLst>
      <p:ext uri="{BB962C8B-B14F-4D97-AF65-F5344CB8AC3E}">
        <p14:creationId xmlns:p14="http://schemas.microsoft.com/office/powerpoint/2010/main" val="82729934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1676400" y="274638"/>
            <a:ext cx="7467600" cy="10779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r>
              <a:rPr lang="en-US" sz="3600" smtClean="0">
                <a:solidFill>
                  <a:srgbClr val="0000FF"/>
                </a:solidFill>
                <a:latin typeface="Franklin Gothic Medium" charset="0"/>
                <a:ea typeface="ＭＳ Ｐゴシック" charset="-128"/>
              </a:rPr>
              <a:t>Career Surfer Mobile Application</a:t>
            </a:r>
            <a:br>
              <a:rPr lang="en-US" sz="3600" smtClean="0">
                <a:solidFill>
                  <a:srgbClr val="0000FF"/>
                </a:solidFill>
                <a:latin typeface="Franklin Gothic Medium" charset="0"/>
                <a:ea typeface="ＭＳ Ｐゴシック" charset="-128"/>
              </a:rPr>
            </a:br>
            <a:r>
              <a:rPr lang="en-US" sz="2800" smtClean="0">
                <a:solidFill>
                  <a:srgbClr val="0000FF"/>
                </a:solidFill>
                <a:latin typeface="Franklin Gothic Medium" charset="0"/>
                <a:ea typeface="ＭＳ Ｐゴシック" charset="-128"/>
              </a:rPr>
              <a:t>iTunes and Google Play</a:t>
            </a:r>
          </a:p>
        </p:txBody>
      </p:sp>
      <p:sp>
        <p:nvSpPr>
          <p:cNvPr id="17411" name="Content Placeholder 2"/>
          <p:cNvSpPr>
            <a:spLocks noGrp="1"/>
          </p:cNvSpPr>
          <p:nvPr>
            <p:ph sz="half" idx="1"/>
          </p:nvPr>
        </p:nvSpPr>
        <p:spPr>
          <a:xfrm>
            <a:off x="1676400" y="1981200"/>
            <a:ext cx="38100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sz="2400" smtClean="0">
                <a:ea typeface="ＭＳ Ｐゴシック" charset="-128"/>
                <a:cs typeface="Arial" charset="0"/>
              </a:rPr>
              <a:t>900 O*Net Occupations</a:t>
            </a:r>
          </a:p>
          <a:p>
            <a:pPr lvl="1"/>
            <a:r>
              <a:rPr lang="en-US" smtClean="0">
                <a:ea typeface="ＭＳ Ｐゴシック" charset="-128"/>
                <a:cs typeface="Arial" charset="0"/>
              </a:rPr>
              <a:t>Title</a:t>
            </a:r>
          </a:p>
          <a:p>
            <a:pPr lvl="1"/>
            <a:r>
              <a:rPr lang="en-US" smtClean="0">
                <a:ea typeface="ＭＳ Ｐゴシック" charset="-128"/>
                <a:cs typeface="Arial" charset="0"/>
              </a:rPr>
              <a:t>Description</a:t>
            </a:r>
          </a:p>
          <a:p>
            <a:pPr lvl="1"/>
            <a:r>
              <a:rPr lang="en-US" smtClean="0">
                <a:ea typeface="ＭＳ Ｐゴシック" charset="-128"/>
                <a:cs typeface="Arial" charset="0"/>
              </a:rPr>
              <a:t>Tasks</a:t>
            </a:r>
          </a:p>
          <a:p>
            <a:pPr lvl="1"/>
            <a:r>
              <a:rPr lang="en-US" smtClean="0">
                <a:ea typeface="ＭＳ Ｐゴシック" charset="-128"/>
                <a:cs typeface="Arial" charset="0"/>
              </a:rPr>
              <a:t>Salary</a:t>
            </a:r>
          </a:p>
          <a:p>
            <a:pPr lvl="1"/>
            <a:r>
              <a:rPr lang="en-US" smtClean="0">
                <a:ea typeface="ＭＳ Ｐゴシック" charset="-128"/>
                <a:cs typeface="Arial" charset="0"/>
              </a:rPr>
              <a:t>Education/Training Required</a:t>
            </a:r>
          </a:p>
        </p:txBody>
      </p:sp>
      <p:sp>
        <p:nvSpPr>
          <p:cNvPr id="17412" name="Content Placeholder 4"/>
          <p:cNvSpPr>
            <a:spLocks noGrp="1"/>
          </p:cNvSpPr>
          <p:nvPr>
            <p:ph sz="half" idx="2"/>
          </p:nvPr>
        </p:nvSpPr>
        <p:spPr>
          <a:xfrm>
            <a:off x="5334000" y="1981200"/>
            <a:ext cx="35814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sz="2400" smtClean="0">
                <a:ea typeface="ＭＳ Ｐゴシック" charset="-128"/>
                <a:cs typeface="Arial" charset="0"/>
              </a:rPr>
              <a:t>Search by:</a:t>
            </a:r>
          </a:p>
          <a:p>
            <a:pPr lvl="1"/>
            <a:r>
              <a:rPr lang="en-US" smtClean="0">
                <a:ea typeface="ＭＳ Ｐゴシック" charset="-128"/>
                <a:cs typeface="Arial" charset="0"/>
              </a:rPr>
              <a:t>O*Net Job Family</a:t>
            </a:r>
          </a:p>
          <a:p>
            <a:pPr lvl="1"/>
            <a:r>
              <a:rPr lang="en-US" smtClean="0">
                <a:ea typeface="ＭＳ Ｐゴシック" charset="-128"/>
                <a:cs typeface="Arial" charset="0"/>
              </a:rPr>
              <a:t>Salary</a:t>
            </a:r>
          </a:p>
          <a:p>
            <a:pPr lvl="1"/>
            <a:r>
              <a:rPr lang="en-US" smtClean="0">
                <a:ea typeface="ＭＳ Ｐゴシック" charset="-128"/>
                <a:cs typeface="Arial" charset="0"/>
              </a:rPr>
              <a:t>Education Level</a:t>
            </a:r>
          </a:p>
          <a:p>
            <a:pPr lvl="1"/>
            <a:r>
              <a:rPr lang="en-US" smtClean="0">
                <a:ea typeface="ＭＳ Ｐゴシック" charset="-128"/>
                <a:cs typeface="Arial" charset="0"/>
              </a:rPr>
              <a:t>Key Word</a:t>
            </a:r>
          </a:p>
          <a:p>
            <a:pPr lvl="1"/>
            <a:r>
              <a:rPr lang="en-US" smtClean="0">
                <a:ea typeface="ＭＳ Ｐゴシック" charset="-128"/>
                <a:cs typeface="Arial" charset="0"/>
              </a:rPr>
              <a:t>Shake Phone for Random</a:t>
            </a:r>
          </a:p>
        </p:txBody>
      </p:sp>
    </p:spTree>
    <p:extLst>
      <p:ext uri="{BB962C8B-B14F-4D97-AF65-F5344CB8AC3E}">
        <p14:creationId xmlns:p14="http://schemas.microsoft.com/office/powerpoint/2010/main" val="66239228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467600" cy="1752600"/>
          </a:xfrm>
        </p:spPr>
        <p:txBody>
          <a:bodyPr/>
          <a:lstStyle/>
          <a:p>
            <a:r>
              <a:rPr lang="en-US" sz="4000" dirty="0"/>
              <a:t>Mainly, the developers of the CCSS</a:t>
            </a:r>
            <a:br>
              <a:rPr lang="en-US" sz="4000" dirty="0"/>
            </a:br>
            <a:r>
              <a:rPr lang="en-US" sz="4000" dirty="0"/>
              <a:t>asked this question:</a:t>
            </a:r>
          </a:p>
        </p:txBody>
      </p:sp>
      <p:sp>
        <p:nvSpPr>
          <p:cNvPr id="3" name="Content Placeholder 2"/>
          <p:cNvSpPr>
            <a:spLocks noGrp="1"/>
          </p:cNvSpPr>
          <p:nvPr>
            <p:ph idx="1"/>
          </p:nvPr>
        </p:nvSpPr>
        <p:spPr>
          <a:xfrm>
            <a:off x="1752600" y="2286000"/>
            <a:ext cx="3886200" cy="4038600"/>
          </a:xfrm>
        </p:spPr>
        <p:txBody>
          <a:bodyPr/>
          <a:lstStyle/>
          <a:p>
            <a:pPr marL="0" indent="0">
              <a:buNone/>
            </a:pPr>
            <a:r>
              <a:rPr lang="en-US" dirty="0"/>
              <a:t>What will our high school graduating students need to know and be able to do in order to be successful in college or entering into the work force?</a:t>
            </a:r>
          </a:p>
          <a:p>
            <a:endParaRPr lang="en-US" dirty="0"/>
          </a:p>
        </p:txBody>
      </p:sp>
      <p:pic>
        <p:nvPicPr>
          <p:cNvPr id="4" name="Picture 3" descr="graduate_kf4m6605.jpg"/>
          <p:cNvPicPr>
            <a:picLocks noChangeAspect="1"/>
          </p:cNvPicPr>
          <p:nvPr/>
        </p:nvPicPr>
        <p:blipFill>
          <a:blip r:embed="rId2"/>
          <a:stretch>
            <a:fillRect/>
          </a:stretch>
        </p:blipFill>
        <p:spPr>
          <a:xfrm>
            <a:off x="5715000" y="2819400"/>
            <a:ext cx="2749550" cy="275808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pPr>
              <a:defRPr/>
            </a:pPr>
            <a:fld id="{8950F21F-B26B-4A7C-B727-848B8D359045}" type="slidenum">
              <a:rPr lang="en-US" smtClean="0"/>
              <a:pPr>
                <a:defRPr/>
              </a:pPr>
              <a:t>3</a:t>
            </a:fld>
            <a:endParaRPr lang="en-US"/>
          </a:p>
        </p:txBody>
      </p:sp>
    </p:spTree>
    <p:extLst>
      <p:ext uri="{BB962C8B-B14F-4D97-AF65-F5344CB8AC3E}">
        <p14:creationId xmlns:p14="http://schemas.microsoft.com/office/powerpoint/2010/main" val="33334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152400"/>
            <a:ext cx="6858000" cy="1143000"/>
          </a:xfrm>
        </p:spPr>
        <p:txBody>
          <a:bodyPr>
            <a:normAutofit fontScale="90000"/>
          </a:bodyPr>
          <a:lstStyle/>
          <a:p>
            <a:pPr algn="ctr"/>
            <a:r>
              <a:rPr lang="en-US" dirty="0" smtClean="0"/>
              <a:t>Review the Standards for Career Ready Practice.</a:t>
            </a:r>
            <a:endParaRPr lang="en-US" dirty="0"/>
          </a:p>
        </p:txBody>
      </p:sp>
      <p:sp>
        <p:nvSpPr>
          <p:cNvPr id="6" name="Content Placeholder 5"/>
          <p:cNvSpPr>
            <a:spLocks noGrp="1"/>
          </p:cNvSpPr>
          <p:nvPr>
            <p:ph idx="1"/>
          </p:nvPr>
        </p:nvSpPr>
        <p:spPr>
          <a:xfrm>
            <a:off x="1828800" y="1905000"/>
            <a:ext cx="7315200" cy="4264572"/>
          </a:xfrm>
        </p:spPr>
        <p:txBody>
          <a:bodyPr/>
          <a:lstStyle/>
          <a:p>
            <a:endParaRPr lang="en-US" dirty="0" smtClean="0"/>
          </a:p>
          <a:p>
            <a:pPr marL="109728" indent="0">
              <a:buNone/>
            </a:pPr>
            <a:r>
              <a:rPr lang="en-US" sz="4000" b="1" dirty="0">
                <a:sym typeface="Wingdings"/>
              </a:rPr>
              <a:t></a:t>
            </a:r>
            <a:r>
              <a:rPr lang="en-US" sz="2800" b="1" dirty="0">
                <a:sym typeface="Wingdings"/>
              </a:rPr>
              <a:t> </a:t>
            </a:r>
            <a:r>
              <a:rPr lang="en-US" sz="2800" b="1" dirty="0" smtClean="0">
                <a:sym typeface="Wingdings"/>
              </a:rPr>
              <a:t>	</a:t>
            </a:r>
            <a:r>
              <a:rPr lang="en-US" sz="2800" b="1" dirty="0" smtClean="0"/>
              <a:t>1. What you are already doing.  </a:t>
            </a:r>
            <a:endParaRPr lang="en-US" sz="2800" b="1" dirty="0"/>
          </a:p>
          <a:p>
            <a:pPr marL="109728" indent="0">
              <a:buNone/>
            </a:pPr>
            <a:r>
              <a:rPr lang="en-US" sz="2800" b="1" dirty="0" smtClean="0">
                <a:sym typeface="Wingdings"/>
              </a:rPr>
              <a:t> 	</a:t>
            </a:r>
            <a:r>
              <a:rPr lang="en-US" sz="2800" b="1" dirty="0" smtClean="0"/>
              <a:t>2</a:t>
            </a:r>
            <a:r>
              <a:rPr lang="en-US" sz="2800" dirty="0" smtClean="0"/>
              <a:t>. </a:t>
            </a:r>
            <a:r>
              <a:rPr lang="en-US" sz="2800" b="1" dirty="0" smtClean="0"/>
              <a:t>What you </a:t>
            </a:r>
            <a:r>
              <a:rPr lang="en-US" sz="2800" b="1" i="1" dirty="0" smtClean="0"/>
              <a:t>could</a:t>
            </a:r>
            <a:r>
              <a:rPr lang="en-US" sz="2800" b="1" dirty="0" smtClean="0"/>
              <a:t> integrate?</a:t>
            </a:r>
            <a:endParaRPr lang="en-US" sz="2800" b="1" dirty="0"/>
          </a:p>
          <a:p>
            <a:pPr marL="109728" indent="0">
              <a:buNone/>
            </a:pPr>
            <a:r>
              <a:rPr lang="en-US" sz="4000" b="1" dirty="0" smtClean="0"/>
              <a:t>! </a:t>
            </a:r>
            <a:r>
              <a:rPr lang="en-US" sz="2800" b="1" dirty="0" smtClean="0"/>
              <a:t>  	3. What surprises you?</a:t>
            </a:r>
          </a:p>
          <a:p>
            <a:pPr marL="109728" indent="0">
              <a:buNone/>
            </a:pPr>
            <a:r>
              <a:rPr lang="en-US" sz="4000" b="1" dirty="0" smtClean="0"/>
              <a:t>? </a:t>
            </a:r>
            <a:r>
              <a:rPr lang="en-US" sz="2800" b="1" dirty="0" smtClean="0"/>
              <a:t> 	4. What standards might you need 		help with?  </a:t>
            </a:r>
            <a:endParaRPr lang="en-US" dirty="0"/>
          </a:p>
        </p:txBody>
      </p:sp>
      <p:sp>
        <p:nvSpPr>
          <p:cNvPr id="2" name="Oval 1"/>
          <p:cNvSpPr/>
          <p:nvPr/>
        </p:nvSpPr>
        <p:spPr>
          <a:xfrm>
            <a:off x="1981200" y="3276600"/>
            <a:ext cx="304800" cy="304800"/>
          </a:xfrm>
          <a:prstGeom prst="ellipse">
            <a:avLst/>
          </a:prstGeom>
          <a:no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prstClr val="black"/>
              </a:solidFill>
            </a:endParaRPr>
          </a:p>
        </p:txBody>
      </p:sp>
      <p:sp>
        <p:nvSpPr>
          <p:cNvPr id="3" name="Slide Number Placeholder 2"/>
          <p:cNvSpPr>
            <a:spLocks noGrp="1"/>
          </p:cNvSpPr>
          <p:nvPr>
            <p:ph type="sldNum" sz="quarter" idx="12"/>
          </p:nvPr>
        </p:nvSpPr>
        <p:spPr/>
        <p:txBody>
          <a:bodyPr/>
          <a:lstStyle/>
          <a:p>
            <a:pPr>
              <a:defRPr/>
            </a:pPr>
            <a:fld id="{8950F21F-B26B-4A7C-B727-848B8D359045}" type="slidenum">
              <a:rPr lang="en-US" smtClean="0"/>
              <a:pPr>
                <a:defRPr/>
              </a:pPr>
              <a:t>30</a:t>
            </a:fld>
            <a:endParaRPr lang="en-US"/>
          </a:p>
        </p:txBody>
      </p:sp>
    </p:spTree>
    <p:extLst>
      <p:ext uri="{BB962C8B-B14F-4D97-AF65-F5344CB8AC3E}">
        <p14:creationId xmlns:p14="http://schemas.microsoft.com/office/powerpoint/2010/main" val="369938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68595501"/>
              </p:ext>
            </p:extLst>
          </p:nvPr>
        </p:nvGraphicFramePr>
        <p:xfrm>
          <a:off x="1752600" y="1143000"/>
          <a:ext cx="7086600" cy="5303520"/>
        </p:xfrm>
        <a:graphic>
          <a:graphicData uri="http://schemas.openxmlformats.org/drawingml/2006/table">
            <a:tbl>
              <a:tblPr firstRow="1" bandRow="1">
                <a:tableStyleId>{5940675A-B579-460E-94D1-54222C63F5DA}</a:tableStyleId>
              </a:tblPr>
              <a:tblGrid>
                <a:gridCol w="7086600"/>
              </a:tblGrid>
              <a:tr h="4907280">
                <a:tc>
                  <a:txBody>
                    <a:bodyPr/>
                    <a:lstStyle/>
                    <a:p>
                      <a:pPr algn="ctr"/>
                      <a:r>
                        <a:rPr lang="en-US" sz="3600" b="1" u="sng" baseline="0" dirty="0" smtClean="0">
                          <a:solidFill>
                            <a:schemeClr val="tx2"/>
                          </a:solidFill>
                          <a:ea typeface="ＭＳ Ｐゴシック" pitchFamily="34" charset="-128"/>
                        </a:rPr>
                        <a:t>Standards for Career Ready Practice </a:t>
                      </a:r>
                      <a:endParaRPr lang="en-US" sz="2000" b="0" u="sng" dirty="0" smtClean="0">
                        <a:solidFill>
                          <a:schemeClr val="tx1"/>
                        </a:solidFill>
                        <a:ea typeface="ＭＳ Ｐゴシック" pitchFamily="34" charset="-128"/>
                      </a:endParaRPr>
                    </a:p>
                    <a:p>
                      <a:pPr algn="ctr"/>
                      <a:endParaRPr lang="en-US" sz="3600" b="1" dirty="0" smtClean="0">
                        <a:solidFill>
                          <a:schemeClr val="tx1"/>
                        </a:solidFill>
                        <a:ea typeface="ＭＳ Ｐゴシック" pitchFamily="34" charset="-128"/>
                      </a:endParaRPr>
                    </a:p>
                    <a:p>
                      <a:pPr algn="ctr"/>
                      <a:r>
                        <a:rPr lang="en-US" sz="3600" b="1" dirty="0" smtClean="0">
                          <a:solidFill>
                            <a:schemeClr val="tx1"/>
                          </a:solidFill>
                          <a:ea typeface="ＭＳ Ｐゴシック" pitchFamily="34" charset="-128"/>
                        </a:rPr>
                        <a:t>How can </a:t>
                      </a:r>
                      <a:r>
                        <a:rPr lang="en-US" sz="3600" b="1" baseline="0" dirty="0" smtClean="0">
                          <a:solidFill>
                            <a:schemeClr val="tx1"/>
                          </a:solidFill>
                          <a:ea typeface="ＭＳ Ｐゴシック" pitchFamily="34" charset="-128"/>
                        </a:rPr>
                        <a:t>all teachers integrate the Standards for Career Ready Practice in their core subjects</a:t>
                      </a:r>
                      <a:r>
                        <a:rPr lang="en-US" sz="3600" b="1" dirty="0" smtClean="0">
                          <a:solidFill>
                            <a:schemeClr val="tx1"/>
                          </a:solidFill>
                          <a:ea typeface="ＭＳ Ｐゴシック" pitchFamily="34" charset="-128"/>
                        </a:rPr>
                        <a:t>?</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r>
                        <a:rPr lang="en-US" dirty="0" smtClean="0"/>
                        <a:t>30 seconds</a:t>
                      </a:r>
                      <a:endParaRPr lang="en-US" dirty="0"/>
                    </a:p>
                  </a:txBody>
                  <a:tcPr/>
                </a:tc>
              </a:tr>
            </a:tbl>
          </a:graphicData>
        </a:graphic>
      </p:graphicFrame>
      <p:sp>
        <p:nvSpPr>
          <p:cNvPr id="6" name="TextBox 5"/>
          <p:cNvSpPr txBox="1"/>
          <p:nvPr/>
        </p:nvSpPr>
        <p:spPr>
          <a:xfrm>
            <a:off x="2209800" y="246096"/>
            <a:ext cx="6781800" cy="646331"/>
          </a:xfrm>
          <a:prstGeom prst="rect">
            <a:avLst/>
          </a:prstGeom>
          <a:noFill/>
        </p:spPr>
        <p:txBody>
          <a:bodyPr wrap="square" rtlCol="0">
            <a:spAutoFit/>
          </a:bodyPr>
          <a:lstStyle/>
          <a:p>
            <a:r>
              <a:rPr lang="en-US" sz="3600" b="1" dirty="0" smtClean="0">
                <a:solidFill>
                  <a:prstClr val="black"/>
                </a:solidFill>
              </a:rPr>
              <a:t>Think, Pair, Share</a:t>
            </a:r>
            <a:endParaRPr lang="en-US" sz="3600" b="1" dirty="0">
              <a:solidFill>
                <a:prstClr val="black"/>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4601817"/>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8950F21F-B26B-4A7C-B727-848B8D359045}" type="slidenum">
              <a:rPr lang="en-US" smtClean="0"/>
              <a:pPr>
                <a:defRPr/>
              </a:pPr>
              <a:t>31</a:t>
            </a:fld>
            <a:endParaRPr lang="en-US"/>
          </a:p>
        </p:txBody>
      </p:sp>
    </p:spTree>
    <p:extLst>
      <p:ext uri="{BB962C8B-B14F-4D97-AF65-F5344CB8AC3E}">
        <p14:creationId xmlns:p14="http://schemas.microsoft.com/office/powerpoint/2010/main" val="2142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858000" cy="1143000"/>
          </a:xfrm>
        </p:spPr>
        <p:txBody>
          <a:bodyPr/>
          <a:lstStyle/>
          <a:p>
            <a:r>
              <a:rPr lang="en-US" b="1" dirty="0">
                <a:solidFill>
                  <a:schemeClr val="tx1"/>
                </a:solidFill>
              </a:rPr>
              <a:t>Student Outcomes</a:t>
            </a:r>
            <a:endParaRPr lang="en-US" dirty="0"/>
          </a:p>
        </p:txBody>
      </p:sp>
      <p:sp>
        <p:nvSpPr>
          <p:cNvPr id="3" name="Content Placeholder 2"/>
          <p:cNvSpPr>
            <a:spLocks noGrp="1"/>
          </p:cNvSpPr>
          <p:nvPr>
            <p:ph idx="1"/>
          </p:nvPr>
        </p:nvSpPr>
        <p:spPr>
          <a:xfrm>
            <a:off x="1905000" y="1371600"/>
            <a:ext cx="6858000" cy="4114800"/>
          </a:xfrm>
        </p:spPr>
        <p:txBody>
          <a:bodyPr/>
          <a:lstStyle/>
          <a:p>
            <a:r>
              <a:rPr lang="en-US" dirty="0">
                <a:solidFill>
                  <a:srgbClr val="000000"/>
                </a:solidFill>
                <a:cs typeface="Arial" charset="0"/>
              </a:rPr>
              <a:t>100 Students Start 9</a:t>
            </a:r>
            <a:r>
              <a:rPr lang="en-US" baseline="30000" dirty="0">
                <a:solidFill>
                  <a:srgbClr val="000000"/>
                </a:solidFill>
                <a:cs typeface="Arial" charset="0"/>
              </a:rPr>
              <a:t>th</a:t>
            </a:r>
            <a:r>
              <a:rPr lang="en-US" dirty="0">
                <a:solidFill>
                  <a:srgbClr val="000000"/>
                </a:solidFill>
                <a:cs typeface="Arial" charset="0"/>
              </a:rPr>
              <a:t> grade:</a:t>
            </a:r>
          </a:p>
          <a:p>
            <a:pPr lvl="1"/>
            <a:r>
              <a:rPr lang="en-US" sz="3200" dirty="0">
                <a:solidFill>
                  <a:srgbClr val="000000"/>
                </a:solidFill>
                <a:cs typeface="Arial" charset="0"/>
              </a:rPr>
              <a:t>51 are on a “college prep” track</a:t>
            </a:r>
          </a:p>
          <a:p>
            <a:pPr lvl="1"/>
            <a:r>
              <a:rPr lang="en-US" sz="3200" dirty="0">
                <a:solidFill>
                  <a:srgbClr val="000000"/>
                </a:solidFill>
                <a:cs typeface="Arial" charset="0"/>
              </a:rPr>
              <a:t>75 graduate from high school</a:t>
            </a:r>
          </a:p>
          <a:p>
            <a:pPr lvl="1"/>
            <a:r>
              <a:rPr lang="en-US" sz="3200" dirty="0">
                <a:solidFill>
                  <a:srgbClr val="000000"/>
                </a:solidFill>
                <a:cs typeface="Arial" charset="0"/>
              </a:rPr>
              <a:t>51 enter college</a:t>
            </a:r>
          </a:p>
          <a:p>
            <a:pPr lvl="3"/>
            <a:r>
              <a:rPr lang="en-US" sz="3200" dirty="0">
                <a:solidFill>
                  <a:srgbClr val="000000"/>
                </a:solidFill>
                <a:cs typeface="Arial" charset="0"/>
              </a:rPr>
              <a:t>38 need remediation</a:t>
            </a:r>
          </a:p>
          <a:p>
            <a:pPr lvl="1"/>
            <a:r>
              <a:rPr lang="en-US" sz="3200" dirty="0">
                <a:solidFill>
                  <a:srgbClr val="000000"/>
                </a:solidFill>
                <a:cs typeface="Arial" charset="0"/>
              </a:rPr>
              <a:t>26 graduate college</a:t>
            </a:r>
          </a:p>
          <a:p>
            <a:pPr algn="r"/>
            <a:endParaRPr lang="en-US" sz="2000" i="1" dirty="0">
              <a:cs typeface="Arial" charset="0"/>
            </a:endParaRPr>
          </a:p>
          <a:p>
            <a:pPr marL="0" indent="0" algn="r">
              <a:buNone/>
            </a:pPr>
            <a:r>
              <a:rPr lang="en-US" sz="2000" i="1" dirty="0">
                <a:solidFill>
                  <a:schemeClr val="accent2"/>
                </a:solidFill>
                <a:cs typeface="Arial" charset="0"/>
              </a:rPr>
              <a:t>College Completion Toolkit </a:t>
            </a:r>
          </a:p>
          <a:p>
            <a:pPr marL="0" indent="0" algn="r">
              <a:buNone/>
            </a:pPr>
            <a:r>
              <a:rPr lang="en-US" sz="2000" dirty="0">
                <a:solidFill>
                  <a:schemeClr val="accent2"/>
                </a:solidFill>
                <a:cs typeface="Arial" charset="0"/>
              </a:rPr>
              <a:t>U. S. Department of Education, March 2011</a:t>
            </a:r>
          </a:p>
          <a:p>
            <a:endParaRPr lang="en-US" dirty="0">
              <a:cs typeface="Arial" charset="0"/>
            </a:endParaRPr>
          </a:p>
          <a:p>
            <a:endParaRPr lang="en-US" dirty="0">
              <a:latin typeface="Times New Roman" pitchFamily="18" charset="0"/>
            </a:endParaRPr>
          </a:p>
          <a:p>
            <a:endParaRPr lang="en-US" dirty="0">
              <a:latin typeface="Times New Roman" pitchFamily="18" charset="0"/>
            </a:endParaRPr>
          </a:p>
          <a:p>
            <a:endParaRPr lang="en-US" dirty="0">
              <a:latin typeface="Times New Roman" pitchFamily="18" charset="0"/>
            </a:endParaRPr>
          </a:p>
          <a:p>
            <a:endParaRPr lang="en-US" dirty="0">
              <a:latin typeface="Times New Roman" pitchFamily="18" charset="0"/>
            </a:endParaRPr>
          </a:p>
          <a:p>
            <a:endParaRPr lang="en-US" dirty="0"/>
          </a:p>
        </p:txBody>
      </p:sp>
      <p:sp>
        <p:nvSpPr>
          <p:cNvPr id="5" name="Slide Number Placeholder 4"/>
          <p:cNvSpPr>
            <a:spLocks noGrp="1"/>
          </p:cNvSpPr>
          <p:nvPr>
            <p:ph type="sldNum" sz="quarter" idx="12"/>
          </p:nvPr>
        </p:nvSpPr>
        <p:spPr/>
        <p:txBody>
          <a:bodyPr/>
          <a:lstStyle/>
          <a:p>
            <a:pPr>
              <a:defRPr/>
            </a:pPr>
            <a:fld id="{8950F21F-B26B-4A7C-B727-848B8D359045}" type="slidenum">
              <a:rPr lang="en-US" smtClean="0"/>
              <a:pPr>
                <a:defRPr/>
              </a:pPr>
              <a:t>32</a:t>
            </a:fld>
            <a:endParaRPr lang="en-US"/>
          </a:p>
        </p:txBody>
      </p:sp>
    </p:spTree>
    <p:extLst>
      <p:ext uri="{BB962C8B-B14F-4D97-AF65-F5344CB8AC3E}">
        <p14:creationId xmlns:p14="http://schemas.microsoft.com/office/powerpoint/2010/main" val="363996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4430" y="1299738"/>
            <a:ext cx="7064826" cy="2971804"/>
            <a:chOff x="54430" y="1752596"/>
            <a:chExt cx="7064826" cy="2971804"/>
          </a:xfrm>
        </p:grpSpPr>
        <p:sp>
          <p:nvSpPr>
            <p:cNvPr id="6" name="5-Point Star 5"/>
            <p:cNvSpPr/>
            <p:nvPr/>
          </p:nvSpPr>
          <p:spPr>
            <a:xfrm>
              <a:off x="6814456" y="44196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5-Point Star 6"/>
            <p:cNvSpPr/>
            <p:nvPr/>
          </p:nvSpPr>
          <p:spPr>
            <a:xfrm>
              <a:off x="4555669" y="22098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5-Point Star 7"/>
            <p:cNvSpPr/>
            <p:nvPr/>
          </p:nvSpPr>
          <p:spPr>
            <a:xfrm>
              <a:off x="2264228" y="38862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5-Point Star 8"/>
            <p:cNvSpPr/>
            <p:nvPr/>
          </p:nvSpPr>
          <p:spPr>
            <a:xfrm>
              <a:off x="2264228" y="44196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p:nvSpPr>
          <p:spPr>
            <a:xfrm>
              <a:off x="54430" y="3331028"/>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5-Point Star 10"/>
            <p:cNvSpPr/>
            <p:nvPr/>
          </p:nvSpPr>
          <p:spPr>
            <a:xfrm>
              <a:off x="4555669" y="17526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539341" y="1752596"/>
              <a:ext cx="321128" cy="369332"/>
            </a:xfrm>
            <a:prstGeom prst="rect">
              <a:avLst/>
            </a:prstGeom>
            <a:noFill/>
          </p:spPr>
          <p:txBody>
            <a:bodyPr wrap="square" rtlCol="0">
              <a:spAutoFit/>
            </a:bodyPr>
            <a:lstStyle/>
            <a:p>
              <a:r>
                <a:rPr lang="en-US" dirty="0" smtClean="0">
                  <a:latin typeface="Arial Black" pitchFamily="34" charset="0"/>
                </a:rPr>
                <a:t>3</a:t>
              </a:r>
              <a:endParaRPr lang="en-US" dirty="0">
                <a:latin typeface="Arial Black" pitchFamily="34" charset="0"/>
              </a:endParaRPr>
            </a:p>
          </p:txBody>
        </p:sp>
        <p:sp>
          <p:nvSpPr>
            <p:cNvPr id="13" name="TextBox 12"/>
            <p:cNvSpPr txBox="1"/>
            <p:nvPr/>
          </p:nvSpPr>
          <p:spPr>
            <a:xfrm>
              <a:off x="2253342" y="3875706"/>
              <a:ext cx="381000" cy="369332"/>
            </a:xfrm>
            <a:prstGeom prst="rect">
              <a:avLst/>
            </a:prstGeom>
            <a:noFill/>
          </p:spPr>
          <p:txBody>
            <a:bodyPr wrap="square" rtlCol="0">
              <a:spAutoFit/>
            </a:bodyPr>
            <a:lstStyle/>
            <a:p>
              <a:r>
                <a:rPr lang="en-US" dirty="0">
                  <a:latin typeface="Arial Black" pitchFamily="34" charset="0"/>
                </a:rPr>
                <a:t>2</a:t>
              </a:r>
            </a:p>
          </p:txBody>
        </p:sp>
      </p:grpSp>
      <p:sp>
        <p:nvSpPr>
          <p:cNvPr id="2" name="Slide Number Placeholder 1"/>
          <p:cNvSpPr>
            <a:spLocks noGrp="1"/>
          </p:cNvSpPr>
          <p:nvPr>
            <p:ph type="sldNum" sz="quarter" idx="12"/>
          </p:nvPr>
        </p:nvSpPr>
        <p:spPr/>
        <p:txBody>
          <a:bodyPr/>
          <a:lstStyle/>
          <a:p>
            <a:pPr>
              <a:defRPr/>
            </a:pPr>
            <a:fld id="{4C219AC1-6B11-4B73-8763-8D09A1D4EDAC}" type="slidenum">
              <a:rPr lang="en-US" smtClean="0"/>
              <a:pPr>
                <a:defRPr/>
              </a:pPr>
              <a:t>33</a:t>
            </a:fld>
            <a:endParaRPr lang="en-US"/>
          </a:p>
        </p:txBody>
      </p:sp>
    </p:spTree>
    <p:extLst>
      <p:ext uri="{BB962C8B-B14F-4D97-AF65-F5344CB8AC3E}">
        <p14:creationId xmlns:p14="http://schemas.microsoft.com/office/powerpoint/2010/main" val="67525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905000" y="152400"/>
            <a:ext cx="6858000" cy="1143000"/>
          </a:xfrm>
        </p:spPr>
        <p:txBody>
          <a:bodyPr/>
          <a:lstStyle/>
          <a:p>
            <a:pPr>
              <a:defRPr/>
            </a:pPr>
            <a:r>
              <a:rPr lang="en-US" sz="3600" b="1" dirty="0" smtClean="0">
                <a:cs typeface="Arial" charset="0"/>
              </a:rPr>
              <a:t>Defining Career Readiness</a:t>
            </a:r>
          </a:p>
        </p:txBody>
      </p:sp>
      <p:sp>
        <p:nvSpPr>
          <p:cNvPr id="79875" name="Rectangle 3"/>
          <p:cNvSpPr>
            <a:spLocks noGrp="1" noChangeArrowheads="1"/>
          </p:cNvSpPr>
          <p:nvPr>
            <p:ph idx="1"/>
          </p:nvPr>
        </p:nvSpPr>
        <p:spPr>
          <a:xfrm>
            <a:off x="1905000" y="1295400"/>
            <a:ext cx="6858000" cy="4800600"/>
          </a:xfrm>
        </p:spPr>
        <p:txBody>
          <a:bodyPr>
            <a:normAutofit/>
          </a:bodyPr>
          <a:lstStyle/>
          <a:p>
            <a:pPr>
              <a:defRPr/>
            </a:pPr>
            <a:r>
              <a:rPr lang="en-US" sz="2400" dirty="0"/>
              <a:t>California has not, to date, adopted a statewide definition of </a:t>
            </a:r>
            <a:r>
              <a:rPr lang="en-US" sz="2400" dirty="0" smtClean="0"/>
              <a:t>“career readiness.”</a:t>
            </a:r>
            <a:br>
              <a:rPr lang="en-US" sz="2400" dirty="0" smtClean="0"/>
            </a:br>
            <a:endParaRPr lang="en-US" sz="2400" dirty="0" smtClean="0"/>
          </a:p>
          <a:p>
            <a:pPr>
              <a:defRPr/>
            </a:pPr>
            <a:r>
              <a:rPr lang="en-US" sz="2400" dirty="0" smtClean="0"/>
              <a:t>In </a:t>
            </a:r>
            <a:r>
              <a:rPr lang="en-US" sz="2400" i="1" dirty="0" smtClean="0"/>
              <a:t>Building </a:t>
            </a:r>
            <a:r>
              <a:rPr lang="en-US" sz="2400" i="1" dirty="0"/>
              <a:t>Blocks for Change: What it Means to be Career </a:t>
            </a:r>
            <a:r>
              <a:rPr lang="en-US" sz="2400" i="1" dirty="0" smtClean="0"/>
              <a:t>Ready</a:t>
            </a:r>
            <a:r>
              <a:rPr lang="en-US" sz="2400" dirty="0" smtClean="0"/>
              <a:t> </a:t>
            </a:r>
            <a:r>
              <a:rPr lang="en-US" sz="2400" dirty="0"/>
              <a:t>(2012), the Career Readiness Partner Council, a national coalition of leaders from national education and workforce </a:t>
            </a:r>
            <a:r>
              <a:rPr lang="en-US" sz="2400" dirty="0" smtClean="0"/>
              <a:t>organizations, defined a “career-ready person” as one who “effectively </a:t>
            </a:r>
            <a:r>
              <a:rPr lang="en-US" sz="2400" dirty="0"/>
              <a:t>navigates pathways that connect education and employment to achieve a fulfilling, </a:t>
            </a:r>
            <a:r>
              <a:rPr lang="en-US" sz="2400" dirty="0" smtClean="0"/>
              <a:t>financially-secure, </a:t>
            </a:r>
            <a:r>
              <a:rPr lang="en-US" sz="2400" dirty="0"/>
              <a:t>and successful career</a:t>
            </a:r>
            <a:r>
              <a:rPr lang="en-US" sz="2400" dirty="0" smtClean="0"/>
              <a:t>.”</a:t>
            </a:r>
            <a:endParaRPr lang="en-US" sz="2400" dirty="0"/>
          </a:p>
        </p:txBody>
      </p:sp>
      <p:sp>
        <p:nvSpPr>
          <p:cNvPr id="3" name="Slide Number Placeholder 2"/>
          <p:cNvSpPr>
            <a:spLocks noGrp="1"/>
          </p:cNvSpPr>
          <p:nvPr>
            <p:ph type="sldNum" sz="quarter" idx="12"/>
          </p:nvPr>
        </p:nvSpPr>
        <p:spPr/>
        <p:txBody>
          <a:bodyPr/>
          <a:lstStyle/>
          <a:p>
            <a:pPr>
              <a:defRPr/>
            </a:pPr>
            <a:fld id="{8950F21F-B26B-4A7C-B727-848B8D359045}" type="slidenum">
              <a:rPr lang="en-US" smtClean="0"/>
              <a:pPr>
                <a:defRPr/>
              </a:pPr>
              <a:t>34</a:t>
            </a:fld>
            <a:endParaRPr lang="en-US" dirty="0"/>
          </a:p>
        </p:txBody>
      </p:sp>
    </p:spTree>
    <p:extLst>
      <p:ext uri="{BB962C8B-B14F-4D97-AF65-F5344CB8AC3E}">
        <p14:creationId xmlns:p14="http://schemas.microsoft.com/office/powerpoint/2010/main" val="91957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1676400" y="6164263"/>
            <a:ext cx="746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rgbClr val="000054"/>
                </a:solidFill>
                <a:latin typeface="Arial" charset="0"/>
              </a:defRPr>
            </a:lvl1pPr>
            <a:lvl2pPr marL="742950" indent="-285750">
              <a:defRPr sz="1300">
                <a:solidFill>
                  <a:srgbClr val="000054"/>
                </a:solidFill>
                <a:latin typeface="Arial" charset="0"/>
              </a:defRPr>
            </a:lvl2pPr>
            <a:lvl3pPr marL="1143000" indent="-228600">
              <a:defRPr sz="1300">
                <a:solidFill>
                  <a:srgbClr val="000054"/>
                </a:solidFill>
                <a:latin typeface="Arial" charset="0"/>
              </a:defRPr>
            </a:lvl3pPr>
            <a:lvl4pPr marL="1600200" indent="-228600">
              <a:defRPr sz="1300">
                <a:solidFill>
                  <a:srgbClr val="000054"/>
                </a:solidFill>
                <a:latin typeface="Arial" charset="0"/>
              </a:defRPr>
            </a:lvl4pPr>
            <a:lvl5pPr marL="2057400" indent="-228600">
              <a:defRPr sz="1300">
                <a:solidFill>
                  <a:srgbClr val="000054"/>
                </a:solidFill>
                <a:latin typeface="Arial" charset="0"/>
              </a:defRPr>
            </a:lvl5pPr>
            <a:lvl6pPr marL="2514600" indent="-228600" eaLnBrk="0" fontAlgn="base" hangingPunct="0">
              <a:spcBef>
                <a:spcPct val="0"/>
              </a:spcBef>
              <a:spcAft>
                <a:spcPct val="0"/>
              </a:spcAft>
              <a:defRPr sz="1300">
                <a:solidFill>
                  <a:srgbClr val="000054"/>
                </a:solidFill>
                <a:latin typeface="Arial" charset="0"/>
              </a:defRPr>
            </a:lvl6pPr>
            <a:lvl7pPr marL="2971800" indent="-228600" eaLnBrk="0" fontAlgn="base" hangingPunct="0">
              <a:spcBef>
                <a:spcPct val="0"/>
              </a:spcBef>
              <a:spcAft>
                <a:spcPct val="0"/>
              </a:spcAft>
              <a:defRPr sz="1300">
                <a:solidFill>
                  <a:srgbClr val="000054"/>
                </a:solidFill>
                <a:latin typeface="Arial" charset="0"/>
              </a:defRPr>
            </a:lvl7pPr>
            <a:lvl8pPr marL="3429000" indent="-228600" eaLnBrk="0" fontAlgn="base" hangingPunct="0">
              <a:spcBef>
                <a:spcPct val="0"/>
              </a:spcBef>
              <a:spcAft>
                <a:spcPct val="0"/>
              </a:spcAft>
              <a:defRPr sz="1300">
                <a:solidFill>
                  <a:srgbClr val="000054"/>
                </a:solidFill>
                <a:latin typeface="Arial" charset="0"/>
              </a:defRPr>
            </a:lvl8pPr>
            <a:lvl9pPr marL="3886200" indent="-228600" eaLnBrk="0" fontAlgn="base" hangingPunct="0">
              <a:spcBef>
                <a:spcPct val="0"/>
              </a:spcBef>
              <a:spcAft>
                <a:spcPct val="0"/>
              </a:spcAft>
              <a:defRPr sz="1300">
                <a:solidFill>
                  <a:srgbClr val="000054"/>
                </a:solidFill>
                <a:latin typeface="Arial" charset="0"/>
              </a:defRPr>
            </a:lvl9pPr>
          </a:lstStyle>
          <a:p>
            <a:pPr algn="ctr"/>
            <a:r>
              <a:rPr lang="en-US" sz="3200">
                <a:solidFill>
                  <a:srgbClr val="0000FF"/>
                </a:solidFill>
                <a:latin typeface="Franklin Gothic Medium" charset="0"/>
                <a:ea typeface="ＭＳ Ｐゴシック" charset="-128"/>
              </a:rPr>
              <a:t>www.calcareercenter.org</a:t>
            </a:r>
          </a:p>
        </p:txBody>
      </p:sp>
      <p:pic>
        <p:nvPicPr>
          <p:cNvPr id="102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5400"/>
            <a:ext cx="7467600" cy="619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10875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1676400" y="274638"/>
            <a:ext cx="7467600" cy="7921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sz="3600" smtClean="0">
                <a:solidFill>
                  <a:srgbClr val="0000FF"/>
                </a:solidFill>
                <a:latin typeface="Franklin Gothic Medium" charset="0"/>
                <a:ea typeface="ＭＳ Ｐゴシック" charset="-128"/>
              </a:rPr>
              <a:t>California Career Center</a:t>
            </a:r>
            <a:endParaRPr lang="en-US" sz="4000" smtClean="0">
              <a:solidFill>
                <a:srgbClr val="1E19B4"/>
              </a:solidFill>
              <a:ea typeface="ＭＳ Ｐゴシック" charset="-128"/>
            </a:endParaRPr>
          </a:p>
        </p:txBody>
      </p:sp>
      <p:sp>
        <p:nvSpPr>
          <p:cNvPr id="8195" name="Rectangle 5"/>
          <p:cNvSpPr>
            <a:spLocks noGrp="1" noChangeArrowheads="1"/>
          </p:cNvSpPr>
          <p:nvPr>
            <p:ph type="body" sz="half" idx="1"/>
          </p:nvPr>
        </p:nvSpPr>
        <p:spPr>
          <a:xfrm>
            <a:off x="1676400" y="1219200"/>
            <a:ext cx="3505200" cy="5105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defRPr/>
            </a:pPr>
            <a:r>
              <a:rPr lang="en-US" sz="2400" b="1" dirty="0" smtClean="0">
                <a:ea typeface="ＭＳ Ｐゴシック" charset="-128"/>
              </a:rPr>
              <a:t>Student Content</a:t>
            </a:r>
          </a:p>
          <a:p>
            <a:pPr>
              <a:defRPr/>
            </a:pPr>
            <a:r>
              <a:rPr lang="en-US" sz="2400" dirty="0" smtClean="0">
                <a:ea typeface="ＭＳ Ｐゴシック" charset="-128"/>
              </a:rPr>
              <a:t>Quick Start</a:t>
            </a:r>
          </a:p>
          <a:p>
            <a:pPr>
              <a:defRPr/>
            </a:pPr>
            <a:r>
              <a:rPr lang="en-US" sz="2400" dirty="0" smtClean="0">
                <a:ea typeface="ＭＳ Ｐゴシック" charset="-128"/>
              </a:rPr>
              <a:t>My Stuff</a:t>
            </a:r>
          </a:p>
          <a:p>
            <a:pPr>
              <a:defRPr/>
            </a:pPr>
            <a:r>
              <a:rPr lang="en-US" sz="2400" dirty="0" smtClean="0">
                <a:ea typeface="ＭＳ Ｐゴシック" charset="-128"/>
              </a:rPr>
              <a:t>Middle &amp; High School</a:t>
            </a:r>
          </a:p>
          <a:p>
            <a:pPr eaLnBrk="1" hangingPunct="1">
              <a:defRPr/>
            </a:pPr>
            <a:r>
              <a:rPr lang="en-US" sz="2400" dirty="0" smtClean="0">
                <a:ea typeface="ＭＳ Ｐゴシック" charset="-128"/>
              </a:rPr>
              <a:t>Career Options</a:t>
            </a:r>
          </a:p>
          <a:p>
            <a:pPr eaLnBrk="1" hangingPunct="1">
              <a:defRPr/>
            </a:pPr>
            <a:r>
              <a:rPr lang="en-US" sz="2400" dirty="0" smtClean="0">
                <a:ea typeface="ＭＳ Ｐゴシック" charset="-128"/>
              </a:rPr>
              <a:t>Education &amp; Training</a:t>
            </a:r>
          </a:p>
          <a:p>
            <a:pPr eaLnBrk="1" hangingPunct="1">
              <a:defRPr/>
            </a:pPr>
            <a:r>
              <a:rPr lang="en-US" sz="2400" dirty="0" smtClean="0">
                <a:ea typeface="ＭＳ Ｐゴシック" charset="-128"/>
              </a:rPr>
              <a:t>Getting A Job</a:t>
            </a:r>
          </a:p>
          <a:p>
            <a:pPr eaLnBrk="1" hangingPunct="1">
              <a:defRPr/>
            </a:pPr>
            <a:r>
              <a:rPr lang="en-US" sz="2400" dirty="0" smtClean="0">
                <a:ea typeface="ＭＳ Ｐゴシック" charset="-128"/>
              </a:rPr>
              <a:t>Challenges</a:t>
            </a:r>
          </a:p>
          <a:p>
            <a:pPr eaLnBrk="1" hangingPunct="1">
              <a:defRPr/>
            </a:pPr>
            <a:r>
              <a:rPr lang="en-US" sz="2400" dirty="0" smtClean="0">
                <a:ea typeface="ＭＳ Ｐゴシック" charset="-128"/>
              </a:rPr>
              <a:t>Money Management</a:t>
            </a:r>
          </a:p>
          <a:p>
            <a:pPr eaLnBrk="1" hangingPunct="1">
              <a:defRPr/>
            </a:pPr>
            <a:r>
              <a:rPr lang="en-US" sz="2400" dirty="0" smtClean="0">
                <a:ea typeface="ＭＳ Ｐゴシック" charset="-128"/>
              </a:rPr>
              <a:t>Videos</a:t>
            </a:r>
          </a:p>
          <a:p>
            <a:pPr lvl="1">
              <a:defRPr/>
            </a:pPr>
            <a:endParaRPr lang="en-US" dirty="0" smtClean="0">
              <a:ea typeface="ＭＳ Ｐゴシック" charset="-128"/>
            </a:endParaRPr>
          </a:p>
        </p:txBody>
      </p:sp>
      <p:sp>
        <p:nvSpPr>
          <p:cNvPr id="8196" name="Rectangle 6"/>
          <p:cNvSpPr>
            <a:spLocks noGrp="1" noChangeArrowheads="1"/>
          </p:cNvSpPr>
          <p:nvPr>
            <p:ph type="body" sz="half" idx="2"/>
          </p:nvPr>
        </p:nvSpPr>
        <p:spPr>
          <a:xfrm>
            <a:off x="5257800" y="1219200"/>
            <a:ext cx="3852863"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defRPr/>
            </a:pPr>
            <a:r>
              <a:rPr lang="en-US" sz="2400" dirty="0" smtClean="0">
                <a:ea typeface="ＭＳ Ｐゴシック" charset="-128"/>
              </a:rPr>
              <a:t>Also</a:t>
            </a:r>
          </a:p>
          <a:p>
            <a:pPr eaLnBrk="1" hangingPunct="1">
              <a:defRPr/>
            </a:pPr>
            <a:r>
              <a:rPr lang="en-US" sz="2400" dirty="0" smtClean="0">
                <a:ea typeface="ＭＳ Ｐゴシック" charset="-128"/>
              </a:rPr>
              <a:t>Crisis Lines</a:t>
            </a:r>
          </a:p>
          <a:p>
            <a:pPr eaLnBrk="1" hangingPunct="1">
              <a:defRPr/>
            </a:pPr>
            <a:r>
              <a:rPr lang="en-US" sz="2400" dirty="0" err="1" smtClean="0">
                <a:ea typeface="ＭＳ Ｐゴシック" charset="-128"/>
              </a:rPr>
              <a:t>CalCC</a:t>
            </a:r>
            <a:r>
              <a:rPr lang="en-US" sz="2400" dirty="0" smtClean="0">
                <a:ea typeface="ＭＳ Ｐゴシック" charset="-128"/>
              </a:rPr>
              <a:t> Users Guide</a:t>
            </a:r>
          </a:p>
          <a:p>
            <a:pPr eaLnBrk="1" hangingPunct="1">
              <a:defRPr/>
            </a:pPr>
            <a:r>
              <a:rPr lang="en-US" sz="2400" dirty="0" smtClean="0">
                <a:ea typeface="ＭＳ Ｐゴシック" charset="-128"/>
              </a:rPr>
              <a:t>Adult Job/Career Seeker</a:t>
            </a:r>
          </a:p>
          <a:p>
            <a:pPr eaLnBrk="1" hangingPunct="1">
              <a:defRPr/>
            </a:pPr>
            <a:r>
              <a:rPr lang="en-US" sz="2400" dirty="0" smtClean="0">
                <a:ea typeface="ＭＳ Ｐゴシック" charset="-128"/>
              </a:rPr>
              <a:t>Educator Resources</a:t>
            </a:r>
          </a:p>
          <a:p>
            <a:pPr lvl="1" indent="-342900" eaLnBrk="1" hangingPunct="1">
              <a:defRPr/>
            </a:pPr>
            <a:r>
              <a:rPr lang="en-US" dirty="0" smtClean="0">
                <a:ea typeface="ＭＳ Ｐゴシック" charset="-128"/>
              </a:rPr>
              <a:t>Classroom Ready Curriculum</a:t>
            </a:r>
          </a:p>
          <a:p>
            <a:pPr lvl="1" indent="-342900" eaLnBrk="1" hangingPunct="1">
              <a:defRPr/>
            </a:pPr>
            <a:r>
              <a:rPr lang="en-US" dirty="0" smtClean="0">
                <a:ea typeface="ＭＳ Ｐゴシック" charset="-128"/>
              </a:rPr>
              <a:t>Lesson Plan Creator</a:t>
            </a:r>
          </a:p>
          <a:p>
            <a:pPr eaLnBrk="1" hangingPunct="1">
              <a:defRPr/>
            </a:pPr>
            <a:r>
              <a:rPr lang="en-US" sz="2400" dirty="0" smtClean="0">
                <a:ea typeface="ＭＳ Ｐゴシック" charset="-128"/>
              </a:rPr>
              <a:t>Parent/Guardian Resources</a:t>
            </a:r>
          </a:p>
          <a:p>
            <a:pPr marL="0" indent="0" eaLnBrk="1" hangingPunct="1">
              <a:defRPr/>
            </a:pPr>
            <a:endParaRPr lang="en-US" sz="2400" dirty="0" smtClean="0">
              <a:ea typeface="ＭＳ Ｐゴシック" charset="-128"/>
            </a:endParaRPr>
          </a:p>
          <a:p>
            <a:pPr marL="0" indent="0">
              <a:defRPr/>
            </a:pPr>
            <a:endParaRPr lang="en-US" sz="2400" dirty="0" smtClean="0">
              <a:ea typeface="ＭＳ Ｐゴシック" charset="-128"/>
            </a:endParaRPr>
          </a:p>
        </p:txBody>
      </p:sp>
    </p:spTree>
    <p:extLst>
      <p:ext uri="{BB962C8B-B14F-4D97-AF65-F5344CB8AC3E}">
        <p14:creationId xmlns:p14="http://schemas.microsoft.com/office/powerpoint/2010/main" val="420556923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76400" y="609600"/>
            <a:ext cx="7391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sz="3600" smtClean="0">
                <a:solidFill>
                  <a:srgbClr val="0000FF"/>
                </a:solidFill>
                <a:latin typeface="Franklin Gothic Medium" charset="0"/>
                <a:ea typeface="ＭＳ Ｐゴシック" charset="-128"/>
              </a:rPr>
              <a:t>California Career Center</a:t>
            </a:r>
            <a:br>
              <a:rPr lang="en-US" sz="3600" smtClean="0">
                <a:solidFill>
                  <a:srgbClr val="0000FF"/>
                </a:solidFill>
                <a:latin typeface="Franklin Gothic Medium" charset="0"/>
                <a:ea typeface="ＭＳ Ｐゴシック" charset="-128"/>
              </a:rPr>
            </a:br>
            <a:r>
              <a:rPr lang="en-US" sz="3600" smtClean="0">
                <a:solidFill>
                  <a:srgbClr val="0000FF"/>
                </a:solidFill>
                <a:latin typeface="Franklin Gothic Medium" charset="0"/>
                <a:ea typeface="ＭＳ Ｐゴシック" charset="-128"/>
              </a:rPr>
              <a:t>Educator Resources</a:t>
            </a:r>
            <a:endParaRPr lang="en-US" sz="3600" smtClean="0">
              <a:ea typeface="ＭＳ Ｐゴシック" charset="-128"/>
            </a:endParaRPr>
          </a:p>
        </p:txBody>
      </p:sp>
      <p:sp>
        <p:nvSpPr>
          <p:cNvPr id="12291" name="Content Placeholder 2"/>
          <p:cNvSpPr>
            <a:spLocks noGrp="1"/>
          </p:cNvSpPr>
          <p:nvPr>
            <p:ph idx="1"/>
          </p:nvPr>
        </p:nvSpPr>
        <p:spPr>
          <a:xfrm>
            <a:off x="1752600" y="2057400"/>
            <a:ext cx="7086600" cy="449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smtClean="0">
                <a:ea typeface="ＭＳ Ｐゴシック" charset="-128"/>
              </a:rPr>
              <a:t>Career Development Parent Handbook in Six Languages</a:t>
            </a:r>
          </a:p>
          <a:p>
            <a:r>
              <a:rPr lang="en-US" sz="2400" smtClean="0">
                <a:ea typeface="ＭＳ Ｐゴシック" charset="-128"/>
              </a:rPr>
              <a:t>Classroom-Ready Curriculum</a:t>
            </a:r>
          </a:p>
          <a:p>
            <a:r>
              <a:rPr lang="en-US" sz="2400" smtClean="0">
                <a:ea typeface="ＭＳ Ｐゴシック" charset="-128"/>
              </a:rPr>
              <a:t>Educator Resources</a:t>
            </a:r>
          </a:p>
          <a:p>
            <a:r>
              <a:rPr lang="en-US" sz="2400" smtClean="0">
                <a:ea typeface="ＭＳ Ｐゴシック" charset="-128"/>
              </a:rPr>
              <a:t>Educator to Educator Resource Sharing</a:t>
            </a:r>
          </a:p>
          <a:p>
            <a:r>
              <a:rPr lang="en-US" sz="2400" smtClean="0">
                <a:ea typeface="ＭＳ Ｐゴシック" charset="-128"/>
              </a:rPr>
              <a:t>Helping Students Address Challenges</a:t>
            </a:r>
          </a:p>
          <a:p>
            <a:r>
              <a:rPr lang="en-US" sz="2400" smtClean="0">
                <a:ea typeface="ＭＳ Ｐゴシック" charset="-128"/>
              </a:rPr>
              <a:t>ListServ Sign Up</a:t>
            </a:r>
          </a:p>
          <a:p>
            <a:r>
              <a:rPr lang="en-US" sz="2400" smtClean="0">
                <a:ea typeface="ＭＳ Ｐゴシック" charset="-128"/>
              </a:rPr>
              <a:t>Student Activities</a:t>
            </a:r>
          </a:p>
          <a:p>
            <a:r>
              <a:rPr lang="en-US" sz="2400" smtClean="0">
                <a:ea typeface="ＭＳ Ｐゴシック" charset="-128"/>
              </a:rPr>
              <a:t>Support Personnel Accountability Report Card</a:t>
            </a:r>
          </a:p>
          <a:p>
            <a:endParaRPr lang="en-US" smtClean="0">
              <a:ea typeface="ＭＳ Ｐゴシック" charset="-128"/>
            </a:endParaRPr>
          </a:p>
        </p:txBody>
      </p:sp>
    </p:spTree>
    <p:extLst>
      <p:ext uri="{BB962C8B-B14F-4D97-AF65-F5344CB8AC3E}">
        <p14:creationId xmlns:p14="http://schemas.microsoft.com/office/powerpoint/2010/main" val="20928664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676400" y="274638"/>
            <a:ext cx="7391400" cy="1249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sz="3600" smtClean="0">
                <a:solidFill>
                  <a:srgbClr val="0000FF"/>
                </a:solidFill>
                <a:latin typeface="Franklin Gothic Medium" charset="0"/>
                <a:ea typeface="ＭＳ Ｐゴシック" charset="-128"/>
              </a:rPr>
              <a:t>California Career Center </a:t>
            </a:r>
            <a:br>
              <a:rPr lang="en-US" sz="3600" smtClean="0">
                <a:solidFill>
                  <a:srgbClr val="0000FF"/>
                </a:solidFill>
                <a:latin typeface="Franklin Gothic Medium" charset="0"/>
                <a:ea typeface="ＭＳ Ｐゴシック" charset="-128"/>
              </a:rPr>
            </a:br>
            <a:r>
              <a:rPr lang="en-US" sz="3600" smtClean="0">
                <a:solidFill>
                  <a:srgbClr val="0000FF"/>
                </a:solidFill>
                <a:latin typeface="Franklin Gothic Medium" charset="0"/>
                <a:ea typeface="ＭＳ Ｐゴシック" charset="-128"/>
              </a:rPr>
              <a:t>Parent/Guardian Resources</a:t>
            </a:r>
            <a:endParaRPr lang="en-US" sz="3600" smtClean="0">
              <a:ea typeface="ＭＳ Ｐゴシック" charset="-128"/>
            </a:endParaRPr>
          </a:p>
        </p:txBody>
      </p:sp>
      <p:sp>
        <p:nvSpPr>
          <p:cNvPr id="13315" name="Content Placeholder 2"/>
          <p:cNvSpPr>
            <a:spLocks noGrp="1"/>
          </p:cNvSpPr>
          <p:nvPr>
            <p:ph idx="1"/>
          </p:nvPr>
        </p:nvSpPr>
        <p:spPr>
          <a:xfrm>
            <a:off x="1676400" y="2209800"/>
            <a:ext cx="7162800" cy="3505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smtClean="0">
                <a:ea typeface="ＭＳ Ｐゴシック" charset="-128"/>
              </a:rPr>
              <a:t>Career Development Parent Handbook in Six Languages</a:t>
            </a:r>
          </a:p>
          <a:p>
            <a:r>
              <a:rPr lang="en-US" sz="2400" smtClean="0">
                <a:ea typeface="ＭＳ Ｐゴシック" charset="-128"/>
              </a:rPr>
              <a:t>California CareerZone Workbook [PDF]</a:t>
            </a:r>
          </a:p>
          <a:p>
            <a:r>
              <a:rPr lang="en-US" sz="2400" smtClean="0">
                <a:ea typeface="ＭＳ Ｐゴシック" charset="-128"/>
              </a:rPr>
              <a:t>Helping Your Child Address Challenges</a:t>
            </a:r>
          </a:p>
          <a:p>
            <a:r>
              <a:rPr lang="en-US" sz="2400" smtClean="0">
                <a:ea typeface="ＭＳ Ｐゴシック" charset="-128"/>
              </a:rPr>
              <a:t>Quick Guide to Career &amp; College Exploration</a:t>
            </a:r>
          </a:p>
          <a:p>
            <a:r>
              <a:rPr lang="en-US" sz="2400" smtClean="0">
                <a:ea typeface="ＭＳ Ｐゴシック" charset="-128"/>
              </a:rPr>
              <a:t>Web Links: Parents and Guardians</a:t>
            </a:r>
          </a:p>
          <a:p>
            <a:endParaRPr lang="en-US" smtClean="0">
              <a:ea typeface="ＭＳ Ｐゴシック" charset="-128"/>
            </a:endParaRPr>
          </a:p>
        </p:txBody>
      </p:sp>
    </p:spTree>
    <p:extLst>
      <p:ext uri="{BB962C8B-B14F-4D97-AF65-F5344CB8AC3E}">
        <p14:creationId xmlns:p14="http://schemas.microsoft.com/office/powerpoint/2010/main" val="355240716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4294967295"/>
          </p:nvPr>
        </p:nvSpPr>
        <p:spPr>
          <a:xfrm>
            <a:off x="2133600" y="1295400"/>
            <a:ext cx="6553200" cy="2362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2400" b="1" i="1" smtClean="0">
                <a:solidFill>
                  <a:srgbClr val="0000FF"/>
                </a:solidFill>
                <a:latin typeface="Franklin Gothic Medium" charset="0"/>
                <a:ea typeface="ＭＳ Ｐゴシック" charset="-128"/>
              </a:rPr>
              <a:t>Find and Get the Right Job</a:t>
            </a:r>
            <a:endParaRPr lang="en-US" sz="2400" smtClean="0">
              <a:solidFill>
                <a:srgbClr val="0000FF"/>
              </a:solidFill>
              <a:ea typeface="ＭＳ Ｐゴシック" charset="-128"/>
            </a:endParaRPr>
          </a:p>
          <a:p>
            <a:pPr>
              <a:lnSpc>
                <a:spcPct val="80000"/>
              </a:lnSpc>
              <a:buFontTx/>
              <a:buNone/>
            </a:pPr>
            <a:r>
              <a:rPr lang="en-US" sz="2400" smtClean="0">
                <a:ea typeface="ＭＳ Ｐゴシック" charset="-128"/>
              </a:rPr>
              <a:t>	Step 1: Assess Yourself</a:t>
            </a:r>
          </a:p>
          <a:p>
            <a:pPr>
              <a:lnSpc>
                <a:spcPct val="80000"/>
              </a:lnSpc>
              <a:buFontTx/>
              <a:buNone/>
            </a:pPr>
            <a:r>
              <a:rPr lang="en-US" sz="2400" smtClean="0">
                <a:ea typeface="ＭＳ Ｐゴシック" charset="-128"/>
              </a:rPr>
              <a:t>	Step 2:  Prepare for the Job Search</a:t>
            </a:r>
          </a:p>
          <a:p>
            <a:pPr>
              <a:lnSpc>
                <a:spcPct val="80000"/>
              </a:lnSpc>
              <a:buFontTx/>
              <a:buNone/>
            </a:pPr>
            <a:r>
              <a:rPr lang="en-US" sz="2400" smtClean="0">
                <a:ea typeface="ＭＳ Ｐゴシック" charset="-128"/>
              </a:rPr>
              <a:t>	Step 3: Search for a Job</a:t>
            </a:r>
          </a:p>
          <a:p>
            <a:pPr>
              <a:lnSpc>
                <a:spcPct val="80000"/>
              </a:lnSpc>
              <a:buFontTx/>
              <a:buNone/>
            </a:pPr>
            <a:r>
              <a:rPr lang="en-US" sz="2400" smtClean="0">
                <a:ea typeface="ＭＳ Ｐゴシック" charset="-128"/>
              </a:rPr>
              <a:t>	Step 4: Contact Employers</a:t>
            </a:r>
          </a:p>
          <a:p>
            <a:pPr>
              <a:lnSpc>
                <a:spcPct val="80000"/>
              </a:lnSpc>
              <a:buFontTx/>
              <a:buNone/>
            </a:pPr>
            <a:r>
              <a:rPr lang="en-US" sz="2400" smtClean="0">
                <a:ea typeface="ＭＳ Ｐゴシック" charset="-128"/>
              </a:rPr>
              <a:t>	Step 5: Interviewing</a:t>
            </a:r>
          </a:p>
          <a:p>
            <a:pPr>
              <a:lnSpc>
                <a:spcPct val="80000"/>
              </a:lnSpc>
            </a:pPr>
            <a:endParaRPr lang="en-US" sz="1600" smtClean="0">
              <a:ea typeface="ＭＳ Ｐゴシック" charset="-128"/>
            </a:endParaRPr>
          </a:p>
          <a:p>
            <a:pPr>
              <a:lnSpc>
                <a:spcPct val="80000"/>
              </a:lnSpc>
            </a:pPr>
            <a:endParaRPr lang="en-US" sz="1600" b="1" smtClean="0">
              <a:ea typeface="ＭＳ Ｐゴシック" charset="-128"/>
            </a:endParaRPr>
          </a:p>
        </p:txBody>
      </p:sp>
      <p:sp>
        <p:nvSpPr>
          <p:cNvPr id="26627" name="Rectangle 2"/>
          <p:cNvSpPr txBox="1">
            <a:spLocks noChangeArrowheads="1"/>
          </p:cNvSpPr>
          <p:nvPr/>
        </p:nvSpPr>
        <p:spPr bwMode="auto">
          <a:xfrm>
            <a:off x="1676400" y="228600"/>
            <a:ext cx="75009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rgbClr val="000054"/>
                </a:solidFill>
                <a:latin typeface="Arial" charset="0"/>
              </a:defRPr>
            </a:lvl1pPr>
            <a:lvl2pPr marL="742950" indent="-285750">
              <a:defRPr sz="1300">
                <a:solidFill>
                  <a:srgbClr val="000054"/>
                </a:solidFill>
                <a:latin typeface="Arial" charset="0"/>
              </a:defRPr>
            </a:lvl2pPr>
            <a:lvl3pPr marL="1143000" indent="-228600">
              <a:defRPr sz="1300">
                <a:solidFill>
                  <a:srgbClr val="000054"/>
                </a:solidFill>
                <a:latin typeface="Arial" charset="0"/>
              </a:defRPr>
            </a:lvl3pPr>
            <a:lvl4pPr marL="1600200" indent="-228600">
              <a:defRPr sz="1300">
                <a:solidFill>
                  <a:srgbClr val="000054"/>
                </a:solidFill>
                <a:latin typeface="Arial" charset="0"/>
              </a:defRPr>
            </a:lvl4pPr>
            <a:lvl5pPr marL="2057400" indent="-228600">
              <a:defRPr sz="1300">
                <a:solidFill>
                  <a:srgbClr val="000054"/>
                </a:solidFill>
                <a:latin typeface="Arial" charset="0"/>
              </a:defRPr>
            </a:lvl5pPr>
            <a:lvl6pPr marL="2514600" indent="-228600" eaLnBrk="0" fontAlgn="base" hangingPunct="0">
              <a:spcBef>
                <a:spcPct val="0"/>
              </a:spcBef>
              <a:spcAft>
                <a:spcPct val="0"/>
              </a:spcAft>
              <a:defRPr sz="1300">
                <a:solidFill>
                  <a:srgbClr val="000054"/>
                </a:solidFill>
                <a:latin typeface="Arial" charset="0"/>
              </a:defRPr>
            </a:lvl6pPr>
            <a:lvl7pPr marL="2971800" indent="-228600" eaLnBrk="0" fontAlgn="base" hangingPunct="0">
              <a:spcBef>
                <a:spcPct val="0"/>
              </a:spcBef>
              <a:spcAft>
                <a:spcPct val="0"/>
              </a:spcAft>
              <a:defRPr sz="1300">
                <a:solidFill>
                  <a:srgbClr val="000054"/>
                </a:solidFill>
                <a:latin typeface="Arial" charset="0"/>
              </a:defRPr>
            </a:lvl7pPr>
            <a:lvl8pPr marL="3429000" indent="-228600" eaLnBrk="0" fontAlgn="base" hangingPunct="0">
              <a:spcBef>
                <a:spcPct val="0"/>
              </a:spcBef>
              <a:spcAft>
                <a:spcPct val="0"/>
              </a:spcAft>
              <a:defRPr sz="1300">
                <a:solidFill>
                  <a:srgbClr val="000054"/>
                </a:solidFill>
                <a:latin typeface="Arial" charset="0"/>
              </a:defRPr>
            </a:lvl8pPr>
            <a:lvl9pPr marL="3886200" indent="-228600" eaLnBrk="0" fontAlgn="base" hangingPunct="0">
              <a:spcBef>
                <a:spcPct val="0"/>
              </a:spcBef>
              <a:spcAft>
                <a:spcPct val="0"/>
              </a:spcAft>
              <a:defRPr sz="1300">
                <a:solidFill>
                  <a:srgbClr val="000054"/>
                </a:solidFill>
                <a:latin typeface="Arial" charset="0"/>
              </a:defRPr>
            </a:lvl9pPr>
          </a:lstStyle>
          <a:p>
            <a:pPr algn="ctr"/>
            <a:r>
              <a:rPr lang="en-US" sz="3600">
                <a:solidFill>
                  <a:srgbClr val="0000FF"/>
                </a:solidFill>
                <a:latin typeface="Franklin Gothic Medium" charset="0"/>
                <a:ea typeface="ＭＳ Ｐゴシック" charset="-128"/>
              </a:rPr>
              <a:t>Student Workbook PDFs</a:t>
            </a:r>
            <a:endParaRPr lang="en-US" sz="3600">
              <a:solidFill>
                <a:srgbClr val="0000FF"/>
              </a:solidFill>
              <a:latin typeface="Times New Roman" charset="0"/>
              <a:ea typeface="ＭＳ Ｐゴシック" charset="-128"/>
            </a:endParaRPr>
          </a:p>
        </p:txBody>
      </p:sp>
      <p:sp>
        <p:nvSpPr>
          <p:cNvPr id="26628" name="Rectangle 3"/>
          <p:cNvSpPr txBox="1">
            <a:spLocks noChangeArrowheads="1"/>
          </p:cNvSpPr>
          <p:nvPr/>
        </p:nvSpPr>
        <p:spPr bwMode="auto">
          <a:xfrm>
            <a:off x="2133600" y="3886200"/>
            <a:ext cx="6705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300">
                <a:solidFill>
                  <a:srgbClr val="000054"/>
                </a:solidFill>
                <a:latin typeface="Arial" charset="0"/>
              </a:defRPr>
            </a:lvl1pPr>
            <a:lvl2pPr marL="742950" indent="-285750">
              <a:defRPr sz="1300">
                <a:solidFill>
                  <a:srgbClr val="000054"/>
                </a:solidFill>
                <a:latin typeface="Arial" charset="0"/>
              </a:defRPr>
            </a:lvl2pPr>
            <a:lvl3pPr marL="1143000" indent="-228600">
              <a:defRPr sz="1300">
                <a:solidFill>
                  <a:srgbClr val="000054"/>
                </a:solidFill>
                <a:latin typeface="Arial" charset="0"/>
              </a:defRPr>
            </a:lvl3pPr>
            <a:lvl4pPr marL="1600200" indent="-228600">
              <a:defRPr sz="1300">
                <a:solidFill>
                  <a:srgbClr val="000054"/>
                </a:solidFill>
                <a:latin typeface="Arial" charset="0"/>
              </a:defRPr>
            </a:lvl4pPr>
            <a:lvl5pPr marL="2057400" indent="-228600">
              <a:defRPr sz="1300">
                <a:solidFill>
                  <a:srgbClr val="000054"/>
                </a:solidFill>
                <a:latin typeface="Arial" charset="0"/>
              </a:defRPr>
            </a:lvl5pPr>
            <a:lvl6pPr marL="2514600" indent="-228600" eaLnBrk="0" fontAlgn="base" hangingPunct="0">
              <a:spcBef>
                <a:spcPct val="0"/>
              </a:spcBef>
              <a:spcAft>
                <a:spcPct val="0"/>
              </a:spcAft>
              <a:defRPr sz="1300">
                <a:solidFill>
                  <a:srgbClr val="000054"/>
                </a:solidFill>
                <a:latin typeface="Arial" charset="0"/>
              </a:defRPr>
            </a:lvl6pPr>
            <a:lvl7pPr marL="2971800" indent="-228600" eaLnBrk="0" fontAlgn="base" hangingPunct="0">
              <a:spcBef>
                <a:spcPct val="0"/>
              </a:spcBef>
              <a:spcAft>
                <a:spcPct val="0"/>
              </a:spcAft>
              <a:defRPr sz="1300">
                <a:solidFill>
                  <a:srgbClr val="000054"/>
                </a:solidFill>
                <a:latin typeface="Arial" charset="0"/>
              </a:defRPr>
            </a:lvl7pPr>
            <a:lvl8pPr marL="3429000" indent="-228600" eaLnBrk="0" fontAlgn="base" hangingPunct="0">
              <a:spcBef>
                <a:spcPct val="0"/>
              </a:spcBef>
              <a:spcAft>
                <a:spcPct val="0"/>
              </a:spcAft>
              <a:defRPr sz="1300">
                <a:solidFill>
                  <a:srgbClr val="000054"/>
                </a:solidFill>
                <a:latin typeface="Arial" charset="0"/>
              </a:defRPr>
            </a:lvl8pPr>
            <a:lvl9pPr marL="3886200" indent="-228600" eaLnBrk="0" fontAlgn="base" hangingPunct="0">
              <a:spcBef>
                <a:spcPct val="0"/>
              </a:spcBef>
              <a:spcAft>
                <a:spcPct val="0"/>
              </a:spcAft>
              <a:defRPr sz="1300">
                <a:solidFill>
                  <a:srgbClr val="000054"/>
                </a:solidFill>
                <a:latin typeface="Arial" charset="0"/>
              </a:defRPr>
            </a:lvl9pPr>
          </a:lstStyle>
          <a:p>
            <a:pPr>
              <a:lnSpc>
                <a:spcPct val="80000"/>
              </a:lnSpc>
              <a:spcBef>
                <a:spcPct val="20000"/>
              </a:spcBef>
            </a:pPr>
            <a:r>
              <a:rPr lang="en-US" sz="2400" b="1" i="1">
                <a:solidFill>
                  <a:srgbClr val="0000FF"/>
                </a:solidFill>
                <a:latin typeface="Franklin Gothic Medium" charset="0"/>
                <a:ea typeface="ＭＳ Ｐゴシック" charset="-128"/>
              </a:rPr>
              <a:t>Succeed at Work </a:t>
            </a:r>
            <a:r>
              <a:rPr lang="en-US" sz="2400">
                <a:solidFill>
                  <a:schemeClr val="tx1"/>
                </a:solidFill>
                <a:latin typeface="Times New Roman" charset="0"/>
                <a:ea typeface="ＭＳ Ｐゴシック" charset="-128"/>
              </a:rPr>
              <a:t>	</a:t>
            </a:r>
          </a:p>
          <a:p>
            <a:pPr>
              <a:lnSpc>
                <a:spcPct val="80000"/>
              </a:lnSpc>
              <a:spcBef>
                <a:spcPct val="20000"/>
              </a:spcBef>
            </a:pPr>
            <a:r>
              <a:rPr lang="en-US" sz="2400">
                <a:solidFill>
                  <a:schemeClr val="tx1"/>
                </a:solidFill>
                <a:latin typeface="Times New Roman" charset="0"/>
                <a:ea typeface="ＭＳ Ｐゴシック" charset="-128"/>
              </a:rPr>
              <a:t>     Step 1: Acting Self-Employed</a:t>
            </a:r>
          </a:p>
          <a:p>
            <a:pPr>
              <a:lnSpc>
                <a:spcPct val="80000"/>
              </a:lnSpc>
              <a:spcBef>
                <a:spcPct val="20000"/>
              </a:spcBef>
            </a:pPr>
            <a:r>
              <a:rPr lang="en-US" sz="2400">
                <a:solidFill>
                  <a:schemeClr val="tx1"/>
                </a:solidFill>
                <a:latin typeface="Times New Roman" charset="0"/>
                <a:ea typeface="ＭＳ Ｐゴシック" charset="-128"/>
              </a:rPr>
              <a:t>	Step 2:  Starting a New Job</a:t>
            </a:r>
          </a:p>
          <a:p>
            <a:pPr>
              <a:lnSpc>
                <a:spcPct val="80000"/>
              </a:lnSpc>
              <a:spcBef>
                <a:spcPct val="20000"/>
              </a:spcBef>
            </a:pPr>
            <a:r>
              <a:rPr lang="en-US" sz="2400">
                <a:solidFill>
                  <a:schemeClr val="tx1"/>
                </a:solidFill>
                <a:latin typeface="Times New Roman" charset="0"/>
                <a:ea typeface="ＭＳ Ｐゴシック" charset="-128"/>
              </a:rPr>
              <a:t>	Step 3: Being an Excellent Employee</a:t>
            </a:r>
          </a:p>
          <a:p>
            <a:pPr>
              <a:lnSpc>
                <a:spcPct val="80000"/>
              </a:lnSpc>
              <a:spcBef>
                <a:spcPct val="20000"/>
              </a:spcBef>
            </a:pPr>
            <a:r>
              <a:rPr lang="en-US" sz="2400">
                <a:solidFill>
                  <a:schemeClr val="tx1"/>
                </a:solidFill>
                <a:latin typeface="Times New Roman" charset="0"/>
                <a:ea typeface="ＭＳ Ｐゴシック" charset="-128"/>
              </a:rPr>
              <a:t>	Step 4: Living a Balanced Life</a:t>
            </a:r>
          </a:p>
          <a:p>
            <a:pPr>
              <a:lnSpc>
                <a:spcPct val="80000"/>
              </a:lnSpc>
              <a:spcBef>
                <a:spcPct val="20000"/>
              </a:spcBef>
            </a:pPr>
            <a:r>
              <a:rPr lang="en-US" sz="2400">
                <a:solidFill>
                  <a:schemeClr val="tx1"/>
                </a:solidFill>
                <a:latin typeface="Times New Roman" charset="0"/>
                <a:ea typeface="ＭＳ Ｐゴシック" charset="-128"/>
              </a:rPr>
              <a:t>	Step 5: Enjoy Your Current Position</a:t>
            </a:r>
          </a:p>
          <a:p>
            <a:pPr>
              <a:lnSpc>
                <a:spcPct val="80000"/>
              </a:lnSpc>
              <a:spcBef>
                <a:spcPct val="20000"/>
              </a:spcBef>
              <a:buFontTx/>
              <a:buChar char="•"/>
            </a:pPr>
            <a:endParaRPr lang="en-US" sz="1600">
              <a:solidFill>
                <a:schemeClr val="tx1"/>
              </a:solidFill>
              <a:latin typeface="Times New Roman" charset="0"/>
              <a:ea typeface="ＭＳ Ｐゴシック" charset="-128"/>
            </a:endParaRPr>
          </a:p>
          <a:p>
            <a:pPr>
              <a:lnSpc>
                <a:spcPct val="80000"/>
              </a:lnSpc>
              <a:spcBef>
                <a:spcPct val="20000"/>
              </a:spcBef>
              <a:buFontTx/>
              <a:buChar char="•"/>
            </a:pPr>
            <a:endParaRPr lang="en-US" sz="1600" b="1">
              <a:solidFill>
                <a:schemeClr val="tx1"/>
              </a:solidFill>
              <a:latin typeface="Times New Roman" charset="0"/>
              <a:ea typeface="ＭＳ Ｐゴシック" charset="-128"/>
            </a:endParaRPr>
          </a:p>
        </p:txBody>
      </p:sp>
    </p:spTree>
    <p:extLst>
      <p:ext uri="{BB962C8B-B14F-4D97-AF65-F5344CB8AC3E}">
        <p14:creationId xmlns:p14="http://schemas.microsoft.com/office/powerpoint/2010/main" val="25770693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858000" cy="1143000"/>
          </a:xfrm>
        </p:spPr>
        <p:txBody>
          <a:bodyPr/>
          <a:lstStyle/>
          <a:p>
            <a:r>
              <a:rPr lang="en-US" dirty="0"/>
              <a:t>In answer to this question</a:t>
            </a:r>
          </a:p>
        </p:txBody>
      </p:sp>
      <p:sp>
        <p:nvSpPr>
          <p:cNvPr id="3" name="Content Placeholder 2"/>
          <p:cNvSpPr>
            <a:spLocks noGrp="1"/>
          </p:cNvSpPr>
          <p:nvPr>
            <p:ph idx="1"/>
          </p:nvPr>
        </p:nvSpPr>
        <p:spPr>
          <a:xfrm>
            <a:off x="1905000" y="1287357"/>
            <a:ext cx="6858000" cy="4114800"/>
          </a:xfrm>
        </p:spPr>
        <p:txBody>
          <a:bodyPr/>
          <a:lstStyle/>
          <a:p>
            <a:r>
              <a:rPr lang="en-US" dirty="0"/>
              <a:t>Thirty-two statements regarding reading, writing, speaking and listening and the proper use of language were crafted.</a:t>
            </a:r>
          </a:p>
          <a:p>
            <a:r>
              <a:rPr lang="en-US" dirty="0"/>
              <a:t>These statements became the ANCHORS for the English Language Arts standards.</a:t>
            </a:r>
          </a:p>
          <a:p>
            <a:endParaRPr lang="en-US" dirty="0"/>
          </a:p>
        </p:txBody>
      </p:sp>
      <p:pic>
        <p:nvPicPr>
          <p:cNvPr id="5" name="Picture 4" descr="anchor.jpg"/>
          <p:cNvPicPr>
            <a:picLocks noChangeAspect="1"/>
          </p:cNvPicPr>
          <p:nvPr/>
        </p:nvPicPr>
        <p:blipFill>
          <a:blip r:embed="rId2">
            <a:clrChange>
              <a:clrFrom>
                <a:srgbClr val="FFFFFF"/>
              </a:clrFrom>
              <a:clrTo>
                <a:srgbClr val="FFFFFF">
                  <a:alpha val="0"/>
                </a:srgbClr>
              </a:clrTo>
            </a:clrChange>
          </a:blip>
          <a:stretch>
            <a:fillRect/>
          </a:stretch>
        </p:blipFill>
        <p:spPr>
          <a:xfrm rot="1282467">
            <a:off x="6316968" y="3793222"/>
            <a:ext cx="2555277" cy="2949262"/>
          </a:xfrm>
          <a:prstGeom prst="rect">
            <a:avLst/>
          </a:prstGeom>
        </p:spPr>
      </p:pic>
      <p:sp>
        <p:nvSpPr>
          <p:cNvPr id="6" name="Slide Number Placeholder 5"/>
          <p:cNvSpPr>
            <a:spLocks noGrp="1"/>
          </p:cNvSpPr>
          <p:nvPr>
            <p:ph type="sldNum" sz="quarter" idx="12"/>
          </p:nvPr>
        </p:nvSpPr>
        <p:spPr/>
        <p:txBody>
          <a:bodyPr/>
          <a:lstStyle/>
          <a:p>
            <a:pPr>
              <a:defRPr/>
            </a:pPr>
            <a:fld id="{8950F21F-B26B-4A7C-B727-848B8D359045}" type="slidenum">
              <a:rPr lang="en-US" smtClean="0"/>
              <a:pPr>
                <a:defRPr/>
              </a:pPr>
              <a:t>4</a:t>
            </a:fld>
            <a:endParaRPr lang="en-US"/>
          </a:p>
        </p:txBody>
      </p:sp>
    </p:spTree>
    <p:extLst>
      <p:ext uri="{BB962C8B-B14F-4D97-AF65-F5344CB8AC3E}">
        <p14:creationId xmlns:p14="http://schemas.microsoft.com/office/powerpoint/2010/main" val="327422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676400" y="609600"/>
            <a:ext cx="7391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sz="3600" smtClean="0">
                <a:solidFill>
                  <a:srgbClr val="0000FF"/>
                </a:solidFill>
                <a:latin typeface="Franklin Gothic Medium" charset="0"/>
                <a:ea typeface="ＭＳ Ｐゴシック" charset="-128"/>
              </a:rPr>
              <a:t>CalCRN Email List </a:t>
            </a:r>
            <a:r>
              <a:rPr lang="en-US" sz="2000" b="1" smtClean="0">
                <a:solidFill>
                  <a:srgbClr val="0000FF"/>
                </a:solidFill>
                <a:latin typeface="Franklin Gothic Medium" charset="0"/>
                <a:ea typeface="ＭＳ Ｐゴシック" charset="-128"/>
              </a:rPr>
              <a:t>www.calcareercenter.org/Home/Content?contentID=308 </a:t>
            </a:r>
            <a:endParaRPr lang="en-US" sz="2000" smtClean="0">
              <a:ea typeface="ＭＳ Ｐゴシック" charset="-128"/>
            </a:endParaRPr>
          </a:p>
        </p:txBody>
      </p:sp>
      <p:sp>
        <p:nvSpPr>
          <p:cNvPr id="25603" name="Content Placeholder 2"/>
          <p:cNvSpPr>
            <a:spLocks noGrp="1"/>
          </p:cNvSpPr>
          <p:nvPr>
            <p:ph idx="1"/>
          </p:nvPr>
        </p:nvSpPr>
        <p:spPr>
          <a:xfrm>
            <a:off x="1828800" y="1981200"/>
            <a:ext cx="68580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2400" dirty="0" smtClean="0">
                <a:ea typeface="ＭＳ Ｐゴシック" charset="-128"/>
              </a:rPr>
              <a:t>Quarterly meeting announcements, agendas, handouts, follow-up notes</a:t>
            </a:r>
          </a:p>
          <a:p>
            <a:pPr>
              <a:defRPr/>
            </a:pPr>
            <a:endParaRPr lang="en-US" sz="2400" dirty="0" smtClean="0">
              <a:ea typeface="ＭＳ Ｐゴシック" charset="-128"/>
            </a:endParaRPr>
          </a:p>
          <a:p>
            <a:pPr>
              <a:defRPr/>
            </a:pPr>
            <a:r>
              <a:rPr lang="en-US" sz="2400" dirty="0" smtClean="0">
                <a:ea typeface="ＭＳ Ｐゴシック" charset="-128"/>
              </a:rPr>
              <a:t>New </a:t>
            </a:r>
            <a:r>
              <a:rPr lang="en-US" sz="2400" dirty="0" err="1" smtClean="0">
                <a:ea typeface="ＭＳ Ｐゴシック" charset="-128"/>
              </a:rPr>
              <a:t>CalCRN</a:t>
            </a:r>
            <a:r>
              <a:rPr lang="en-US" sz="2400" dirty="0" smtClean="0">
                <a:ea typeface="ＭＳ Ｐゴシック" charset="-128"/>
              </a:rPr>
              <a:t> Resources</a:t>
            </a:r>
          </a:p>
          <a:p>
            <a:pPr>
              <a:defRPr/>
            </a:pPr>
            <a:endParaRPr lang="en-US" sz="2400" dirty="0" smtClean="0">
              <a:ea typeface="ＭＳ Ｐゴシック" charset="-128"/>
            </a:endParaRPr>
          </a:p>
          <a:p>
            <a:pPr>
              <a:defRPr/>
            </a:pPr>
            <a:r>
              <a:rPr lang="en-US" sz="2400" dirty="0" err="1" smtClean="0">
                <a:ea typeface="ＭＳ Ｐゴシック" charset="-128"/>
              </a:rPr>
              <a:t>CalCRN</a:t>
            </a:r>
            <a:r>
              <a:rPr lang="en-US" sz="2400" dirty="0" smtClean="0">
                <a:ea typeface="ＭＳ Ｐゴシック" charset="-128"/>
              </a:rPr>
              <a:t> Resource Updates</a:t>
            </a:r>
          </a:p>
          <a:p>
            <a:pPr>
              <a:defRPr/>
            </a:pPr>
            <a:endParaRPr lang="en-US" sz="2400" dirty="0" smtClean="0">
              <a:ea typeface="ＭＳ Ｐゴシック" charset="-128"/>
            </a:endParaRPr>
          </a:p>
          <a:p>
            <a:pPr>
              <a:defRPr/>
            </a:pPr>
            <a:r>
              <a:rPr lang="en-US" sz="2400" dirty="0" smtClean="0">
                <a:ea typeface="ＭＳ Ｐゴシック" charset="-128"/>
              </a:rPr>
              <a:t>Career guidance resources/training</a:t>
            </a:r>
          </a:p>
          <a:p>
            <a:pPr marL="0" indent="0">
              <a:buFontTx/>
              <a:buNone/>
              <a:defRPr/>
            </a:pPr>
            <a:endParaRPr lang="en-US" sz="2400" dirty="0" smtClean="0">
              <a:ea typeface="ＭＳ Ｐゴシック" charset="-128"/>
            </a:endParaRPr>
          </a:p>
        </p:txBody>
      </p:sp>
    </p:spTree>
    <p:extLst>
      <p:ext uri="{BB962C8B-B14F-4D97-AF65-F5344CB8AC3E}">
        <p14:creationId xmlns:p14="http://schemas.microsoft.com/office/powerpoint/2010/main" val="360123316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617" y="76200"/>
            <a:ext cx="6858000" cy="1143000"/>
          </a:xfrm>
        </p:spPr>
        <p:txBody>
          <a:bodyPr/>
          <a:lstStyle/>
          <a:p>
            <a:r>
              <a:rPr lang="en-US" dirty="0"/>
              <a:t>Table Talk</a:t>
            </a:r>
          </a:p>
        </p:txBody>
      </p:sp>
      <p:sp>
        <p:nvSpPr>
          <p:cNvPr id="3" name="Content Placeholder 2"/>
          <p:cNvSpPr>
            <a:spLocks noGrp="1"/>
          </p:cNvSpPr>
          <p:nvPr>
            <p:ph idx="1"/>
          </p:nvPr>
        </p:nvSpPr>
        <p:spPr>
          <a:xfrm>
            <a:off x="1752600" y="990600"/>
            <a:ext cx="6858000" cy="4114800"/>
          </a:xfrm>
        </p:spPr>
        <p:txBody>
          <a:bodyPr/>
          <a:lstStyle/>
          <a:p>
            <a:pPr marL="514350" indent="-514350">
              <a:buFont typeface="+mj-lt"/>
              <a:buAutoNum type="arabicPeriod"/>
            </a:pPr>
            <a:r>
              <a:rPr lang="en-US" sz="2800" dirty="0"/>
              <a:t>Consider what you have just seen.</a:t>
            </a:r>
          </a:p>
          <a:p>
            <a:pPr marL="514350" indent="-514350">
              <a:buFont typeface="+mj-lt"/>
              <a:buAutoNum type="arabicPeriod"/>
            </a:pPr>
            <a:r>
              <a:rPr lang="en-US" sz="2800" dirty="0"/>
              <a:t>In light of this information, what thoughts might you have regarding your position and the role that you play in preparing students to be become college and career ready.</a:t>
            </a:r>
          </a:p>
          <a:p>
            <a:pPr marL="514350" indent="-514350">
              <a:buFont typeface="+mj-lt"/>
              <a:buAutoNum type="arabicPeriod"/>
            </a:pPr>
            <a:r>
              <a:rPr lang="en-US" sz="2800" dirty="0"/>
              <a:t>Take a moment to jot thoughts on a post-it note.</a:t>
            </a:r>
          </a:p>
          <a:p>
            <a:pPr marL="514350" indent="-514350">
              <a:buFont typeface="+mj-lt"/>
              <a:buAutoNum type="arabicPeriod"/>
            </a:pPr>
            <a:r>
              <a:rPr lang="en-US" sz="2800" dirty="0"/>
              <a:t>When everyone is ready, share your thoughts with the </a:t>
            </a:r>
            <a:r>
              <a:rPr lang="en-US" sz="2400" dirty="0"/>
              <a:t>table </a:t>
            </a:r>
            <a:r>
              <a:rPr lang="en-US" sz="2800" dirty="0"/>
              <a:t>group.</a:t>
            </a:r>
          </a:p>
          <a:p>
            <a:endParaRPr lang="en-US" dirty="0"/>
          </a:p>
        </p:txBody>
      </p:sp>
      <p:pic>
        <p:nvPicPr>
          <p:cNvPr id="4" name="Picture 3" descr="Table-Talk-Logo.jpg"/>
          <p:cNvPicPr>
            <a:picLocks noChangeAspect="1"/>
          </p:cNvPicPr>
          <p:nvPr/>
        </p:nvPicPr>
        <p:blipFill rotWithShape="1">
          <a:blip r:embed="rId2">
            <a:clrChange>
              <a:clrFrom>
                <a:srgbClr val="FFFFFF"/>
              </a:clrFrom>
              <a:clrTo>
                <a:srgbClr val="FFFFFF">
                  <a:alpha val="0"/>
                </a:srgbClr>
              </a:clrTo>
            </a:clrChange>
            <a:duotone>
              <a:prstClr val="black"/>
              <a:schemeClr val="accent1">
                <a:tint val="45000"/>
                <a:satMod val="400000"/>
              </a:schemeClr>
            </a:duotone>
          </a:blip>
          <a:srcRect b="49106"/>
          <a:stretch/>
        </p:blipFill>
        <p:spPr>
          <a:xfrm>
            <a:off x="1828800" y="5555605"/>
            <a:ext cx="6315075" cy="1302395"/>
          </a:xfrm>
          <a:prstGeom prst="rect">
            <a:avLst/>
          </a:prstGeom>
        </p:spPr>
      </p:pic>
      <p:sp>
        <p:nvSpPr>
          <p:cNvPr id="5" name="Slide Number Placeholder 4"/>
          <p:cNvSpPr>
            <a:spLocks noGrp="1"/>
          </p:cNvSpPr>
          <p:nvPr>
            <p:ph type="sldNum" sz="quarter" idx="12"/>
          </p:nvPr>
        </p:nvSpPr>
        <p:spPr/>
        <p:txBody>
          <a:bodyPr/>
          <a:lstStyle/>
          <a:p>
            <a:pPr>
              <a:defRPr/>
            </a:pPr>
            <a:fld id="{8950F21F-B26B-4A7C-B727-848B8D359045}" type="slidenum">
              <a:rPr lang="en-US" smtClean="0"/>
              <a:pPr>
                <a:defRPr/>
              </a:pPr>
              <a:t>41</a:t>
            </a:fld>
            <a:endParaRPr lang="en-US"/>
          </a:p>
        </p:txBody>
      </p:sp>
    </p:spTree>
    <p:extLst>
      <p:ext uri="{BB962C8B-B14F-4D97-AF65-F5344CB8AC3E}">
        <p14:creationId xmlns:p14="http://schemas.microsoft.com/office/powerpoint/2010/main" val="361707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p:cNvSpPr>
            <a:spLocks noGrp="1"/>
          </p:cNvSpPr>
          <p:nvPr>
            <p:ph type="title"/>
          </p:nvPr>
        </p:nvSpPr>
        <p:spPr>
          <a:xfrm>
            <a:off x="1676400" y="76200"/>
            <a:ext cx="6754813" cy="1143000"/>
          </a:xfrm>
        </p:spPr>
        <p:txBody>
          <a:bodyPr>
            <a:normAutofit/>
          </a:bodyPr>
          <a:lstStyle/>
          <a:p>
            <a:r>
              <a:rPr lang="en-US" sz="2800" dirty="0" smtClean="0">
                <a:latin typeface="Geneva" charset="0"/>
              </a:rPr>
              <a:t>Activity:  Collaborative Learning</a:t>
            </a:r>
            <a:r>
              <a:rPr lang="en-US" dirty="0" smtClean="0">
                <a:latin typeface="Geneva" charset="0"/>
              </a:rPr>
              <a:t/>
            </a:r>
            <a:br>
              <a:rPr lang="en-US" dirty="0" smtClean="0">
                <a:latin typeface="Geneva" charset="0"/>
              </a:rPr>
            </a:br>
            <a:r>
              <a:rPr lang="en-US" sz="2400" dirty="0"/>
              <a:t>(Instructional Strategy)</a:t>
            </a:r>
            <a:endParaRPr lang="en-US" sz="2400" dirty="0">
              <a:latin typeface="Geneva" charset="0"/>
            </a:endParaRPr>
          </a:p>
        </p:txBody>
      </p:sp>
      <p:sp>
        <p:nvSpPr>
          <p:cNvPr id="22530" name="Content Placeholder 4"/>
          <p:cNvSpPr>
            <a:spLocks noGrp="1"/>
          </p:cNvSpPr>
          <p:nvPr>
            <p:ph idx="1"/>
          </p:nvPr>
        </p:nvSpPr>
        <p:spPr>
          <a:xfrm>
            <a:off x="1752600" y="1066800"/>
            <a:ext cx="6435726" cy="4343400"/>
          </a:xfrm>
        </p:spPr>
        <p:txBody>
          <a:bodyPr>
            <a:normAutofit fontScale="92500" lnSpcReduction="10000"/>
          </a:bodyPr>
          <a:lstStyle/>
          <a:p>
            <a:pPr marL="0" indent="0" eaLnBrk="1" hangingPunct="1">
              <a:buNone/>
            </a:pPr>
            <a:r>
              <a:rPr lang="en-US" dirty="0" smtClean="0">
                <a:latin typeface="Geneva" charset="0"/>
              </a:rPr>
              <a:t>Directions:</a:t>
            </a:r>
          </a:p>
          <a:p>
            <a:pPr marL="457200" indent="-457200">
              <a:lnSpc>
                <a:spcPct val="100000"/>
              </a:lnSpc>
              <a:spcAft>
                <a:spcPts val="0"/>
              </a:spcAft>
              <a:buFont typeface="+mj-lt"/>
              <a:buAutoNum type="arabicPeriod"/>
            </a:pPr>
            <a:r>
              <a:rPr lang="en-US" dirty="0" smtClean="0">
                <a:latin typeface="Geneva" charset="0"/>
              </a:rPr>
              <a:t>In like subject area groups, review your pathway standards (10-15 minutes)</a:t>
            </a:r>
          </a:p>
          <a:p>
            <a:pPr marL="457200" indent="-457200">
              <a:lnSpc>
                <a:spcPct val="100000"/>
              </a:lnSpc>
              <a:spcAft>
                <a:spcPts val="0"/>
              </a:spcAft>
              <a:buFont typeface="+mj-lt"/>
              <a:buAutoNum type="arabicPeriod"/>
            </a:pPr>
            <a:r>
              <a:rPr lang="en-US" dirty="0" smtClean="0">
                <a:latin typeface="Geneva" charset="0"/>
              </a:rPr>
              <a:t>Identify your ah-ha’s</a:t>
            </a:r>
            <a:endParaRPr lang="en-US" dirty="0">
              <a:latin typeface="Geneva" charset="0"/>
            </a:endParaRPr>
          </a:p>
          <a:p>
            <a:pPr marL="457200" indent="-457200">
              <a:lnSpc>
                <a:spcPct val="100000"/>
              </a:lnSpc>
              <a:spcAft>
                <a:spcPts val="0"/>
              </a:spcAft>
              <a:buFont typeface="+mj-lt"/>
              <a:buAutoNum type="arabicPeriod"/>
            </a:pPr>
            <a:r>
              <a:rPr lang="en-US" dirty="0" smtClean="0">
                <a:latin typeface="Geneva" charset="0"/>
              </a:rPr>
              <a:t>Discuss at least 2 strategies for integrating standards into your course/instruction</a:t>
            </a:r>
          </a:p>
          <a:p>
            <a:pPr marL="457200" indent="-457200">
              <a:lnSpc>
                <a:spcPct val="100000"/>
              </a:lnSpc>
              <a:spcAft>
                <a:spcPts val="0"/>
              </a:spcAft>
              <a:buFont typeface="+mj-lt"/>
              <a:buAutoNum type="arabicPeriod"/>
            </a:pPr>
            <a:r>
              <a:rPr lang="en-US" dirty="0" smtClean="0">
                <a:latin typeface="Geneva" charset="0"/>
              </a:rPr>
              <a:t>Report out</a:t>
            </a:r>
          </a:p>
          <a:p>
            <a:pPr marL="0" indent="0">
              <a:buNone/>
            </a:pPr>
            <a:endParaRPr lang="en-US" dirty="0" smtClean="0">
              <a:latin typeface="Geneva" charset="0"/>
            </a:endParaRPr>
          </a:p>
          <a:p>
            <a:pPr marL="0" indent="0">
              <a:buNone/>
            </a:pPr>
            <a:endParaRPr lang="en-US" dirty="0" smtClean="0">
              <a:latin typeface="Geneva" charset="0"/>
            </a:endParaRPr>
          </a:p>
          <a:p>
            <a:pPr marL="0" indent="0" eaLnBrk="1" hangingPunct="1">
              <a:buNone/>
            </a:pPr>
            <a:endParaRPr lang="en-US" dirty="0">
              <a:latin typeface="Geneva" charset="0"/>
            </a:endParaRPr>
          </a:p>
          <a:p>
            <a:pPr marL="0" indent="0" eaLnBrk="1" hangingPunct="1">
              <a:buNone/>
            </a:pPr>
            <a:endParaRPr lang="en-US" dirty="0" smtClean="0">
              <a:latin typeface="Geneva" charset="0"/>
            </a:endParaRPr>
          </a:p>
          <a:p>
            <a:pPr marL="0" indent="0" eaLnBrk="1" hangingPunct="1">
              <a:buNone/>
            </a:pPr>
            <a:endParaRPr lang="en-US" dirty="0">
              <a:latin typeface="Geneva" charset="0"/>
            </a:endParaRPr>
          </a:p>
          <a:p>
            <a:pPr marL="0" indent="0" eaLnBrk="1" hangingPunct="1">
              <a:buNone/>
            </a:pPr>
            <a:endParaRPr lang="en-US" dirty="0" smtClean="0">
              <a:latin typeface="Geneva" charset="0"/>
            </a:endParaRPr>
          </a:p>
          <a:p>
            <a:pPr marL="0" indent="0" eaLnBrk="1" hangingPunct="1">
              <a:buNone/>
            </a:pPr>
            <a:endParaRPr lang="en-US" dirty="0" smtClean="0">
              <a:latin typeface="Geneva" charset="0"/>
            </a:endParaRPr>
          </a:p>
          <a:p>
            <a:pPr marL="0" indent="0" eaLnBrk="1" hangingPunct="1">
              <a:buNone/>
            </a:pPr>
            <a:endParaRPr lang="en-US" dirty="0">
              <a:latin typeface="Geneva" charset="0"/>
            </a:endParaRPr>
          </a:p>
          <a:p>
            <a:pPr marL="0" indent="0" eaLnBrk="1" hangingPunct="1">
              <a:buNone/>
            </a:pPr>
            <a:endParaRPr lang="en-US" dirty="0">
              <a:latin typeface="Geneva" charset="0"/>
            </a:endParaRPr>
          </a:p>
          <a:p>
            <a:pPr marL="0" indent="0" eaLnBrk="1" hangingPunct="1">
              <a:buNone/>
            </a:pPr>
            <a:endParaRPr lang="en-US" dirty="0" smtClean="0">
              <a:latin typeface="Geneva" charset="0"/>
            </a:endParaRPr>
          </a:p>
          <a:p>
            <a:pPr marL="0" indent="0" eaLnBrk="1" hangingPunct="1">
              <a:buNone/>
            </a:pPr>
            <a:endParaRPr lang="en-US" dirty="0" smtClean="0">
              <a:latin typeface="Geneva" charset="0"/>
            </a:endParaRPr>
          </a:p>
        </p:txBody>
      </p:sp>
      <p:pic>
        <p:nvPicPr>
          <p:cNvPr id="2" name="Picture 1" descr="share buddie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2891" y="4191000"/>
            <a:ext cx="1817795" cy="2680252"/>
          </a:xfrm>
          <a:prstGeom prst="rect">
            <a:avLst/>
          </a:prstGeom>
        </p:spPr>
      </p:pic>
      <p:sp>
        <p:nvSpPr>
          <p:cNvPr id="3" name="Slide Number Placeholder 2"/>
          <p:cNvSpPr>
            <a:spLocks noGrp="1"/>
          </p:cNvSpPr>
          <p:nvPr>
            <p:ph type="sldNum" sz="quarter" idx="12"/>
          </p:nvPr>
        </p:nvSpPr>
        <p:spPr/>
        <p:txBody>
          <a:bodyPr/>
          <a:lstStyle/>
          <a:p>
            <a:pPr>
              <a:defRPr/>
            </a:pPr>
            <a:fld id="{8950F21F-B26B-4A7C-B727-848B8D359045}" type="slidenum">
              <a:rPr lang="en-US" smtClean="0"/>
              <a:pPr>
                <a:defRPr/>
              </a:pPr>
              <a:t>42</a:t>
            </a:fld>
            <a:endParaRPr lang="en-US"/>
          </a:p>
        </p:txBody>
      </p:sp>
    </p:spTree>
    <p:extLst>
      <p:ext uri="{BB962C8B-B14F-4D97-AF65-F5344CB8AC3E}">
        <p14:creationId xmlns:p14="http://schemas.microsoft.com/office/powerpoint/2010/main" val="419325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r>
            <a:br>
              <a:rPr lang="en-US" b="1" dirty="0"/>
            </a:br>
            <a:endParaRPr lang="en-US" dirty="0"/>
          </a:p>
        </p:txBody>
      </p:sp>
      <p:sp>
        <p:nvSpPr>
          <p:cNvPr id="3" name="Content Placeholder 2"/>
          <p:cNvSpPr>
            <a:spLocks noGrp="1"/>
          </p:cNvSpPr>
          <p:nvPr>
            <p:ph idx="1"/>
          </p:nvPr>
        </p:nvSpPr>
        <p:spPr>
          <a:xfrm>
            <a:off x="1676400" y="838200"/>
            <a:ext cx="7239000" cy="5715000"/>
          </a:xfrm>
        </p:spPr>
        <p:txBody>
          <a:bodyPr/>
          <a:lstStyle/>
          <a:p>
            <a:pPr marL="0" indent="0" algn="ctr">
              <a:buNone/>
            </a:pPr>
            <a:r>
              <a:rPr lang="en-US" sz="4400" b="1" dirty="0" smtClean="0"/>
              <a:t>“Success </a:t>
            </a:r>
            <a:r>
              <a:rPr lang="en-US" sz="4400" b="1" dirty="0"/>
              <a:t>seems to be connected with action. Successful people keep moving. They make mistakes, but they don't quit</a:t>
            </a:r>
            <a:r>
              <a:rPr lang="en-US" sz="4400" b="1" dirty="0" smtClean="0"/>
              <a:t>.”</a:t>
            </a:r>
          </a:p>
          <a:p>
            <a:pPr marL="0" indent="0">
              <a:buNone/>
            </a:pPr>
            <a:endParaRPr lang="en-US" b="1" dirty="0" smtClean="0"/>
          </a:p>
          <a:p>
            <a:pPr marL="0" indent="0">
              <a:buNone/>
            </a:pPr>
            <a:r>
              <a:rPr lang="en-US" b="1" i="1" dirty="0" smtClean="0"/>
              <a:t>	      Conrad </a:t>
            </a:r>
            <a:r>
              <a:rPr lang="en-US" b="1" i="1" dirty="0"/>
              <a:t>Hilton, Hilton Hotels</a:t>
            </a:r>
            <a:r>
              <a:rPr lang="en-US" b="1" dirty="0"/>
              <a:t/>
            </a:r>
            <a:br>
              <a:rPr lang="en-US" b="1" dirty="0"/>
            </a:br>
            <a:r>
              <a:rPr lang="en-US" b="1" dirty="0"/>
              <a:t/>
            </a:r>
            <a:br>
              <a:rPr lang="en-US" b="1" dirty="0"/>
            </a:br>
            <a:endParaRPr lang="en-US" dirty="0"/>
          </a:p>
        </p:txBody>
      </p:sp>
      <p:sp>
        <p:nvSpPr>
          <p:cNvPr id="4" name="Slide Number Placeholder 3"/>
          <p:cNvSpPr>
            <a:spLocks noGrp="1"/>
          </p:cNvSpPr>
          <p:nvPr>
            <p:ph type="sldNum" sz="quarter" idx="12"/>
          </p:nvPr>
        </p:nvSpPr>
        <p:spPr/>
        <p:txBody>
          <a:bodyPr/>
          <a:lstStyle/>
          <a:p>
            <a:pPr>
              <a:defRPr/>
            </a:pPr>
            <a:fld id="{8950F21F-B26B-4A7C-B727-848B8D359045}" type="slidenum">
              <a:rPr lang="en-US" smtClean="0"/>
              <a:pPr>
                <a:defRPr/>
              </a:pPr>
              <a:t>43</a:t>
            </a:fld>
            <a:endParaRPr lang="en-US"/>
          </a:p>
        </p:txBody>
      </p:sp>
    </p:spTree>
    <p:extLst>
      <p:ext uri="{BB962C8B-B14F-4D97-AF65-F5344CB8AC3E}">
        <p14:creationId xmlns:p14="http://schemas.microsoft.com/office/powerpoint/2010/main" val="291346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Grp="1" noChangeArrowheads="1"/>
          </p:cNvSpPr>
          <p:nvPr>
            <p:ph idx="1"/>
          </p:nvPr>
        </p:nvSpPr>
        <p:spPr>
          <a:xfrm>
            <a:off x="1676400" y="1066800"/>
            <a:ext cx="7239000" cy="5562600"/>
          </a:xfrm>
        </p:spPr>
        <p:txBody>
          <a:bodyPr>
            <a:normAutofit fontScale="77500" lnSpcReduction="20000"/>
          </a:bodyPr>
          <a:lstStyle/>
          <a:p>
            <a:pPr marL="0" indent="0" algn="ctr">
              <a:buNone/>
            </a:pPr>
            <a:r>
              <a:rPr lang="en-US" sz="4100" dirty="0">
                <a:ea typeface="MS PGothic" pitchFamily="34" charset="-128"/>
              </a:rPr>
              <a:t>Career and College Transition </a:t>
            </a:r>
            <a:r>
              <a:rPr lang="en-US" sz="4100" dirty="0" smtClean="0">
                <a:ea typeface="MS PGothic" pitchFamily="34" charset="-128"/>
              </a:rPr>
              <a:t>Division</a:t>
            </a:r>
            <a:endParaRPr lang="en-US" sz="2800" dirty="0">
              <a:latin typeface="Times New Roman" charset="0"/>
            </a:endParaRPr>
          </a:p>
          <a:p>
            <a:pPr marL="0" indent="0" algn="ctr">
              <a:buFontTx/>
              <a:buNone/>
            </a:pPr>
            <a:r>
              <a:rPr lang="en-US" sz="2800" dirty="0" smtClean="0">
                <a:solidFill>
                  <a:schemeClr val="accent6"/>
                </a:solidFill>
                <a:latin typeface="Franklin Gothic Demi Cond" pitchFamily="34" charset="0"/>
                <a:ea typeface="MS PGothic" pitchFamily="34" charset="-128"/>
              </a:rPr>
              <a:t>Career Technical Education Administration and Management Office</a:t>
            </a:r>
          </a:p>
          <a:p>
            <a:pPr marL="0" indent="0" algn="ctr">
              <a:buFontTx/>
              <a:buNone/>
            </a:pPr>
            <a:endParaRPr lang="en-US" sz="2800" dirty="0" smtClean="0">
              <a:ea typeface="MS PGothic" pitchFamily="34" charset="-128"/>
            </a:endParaRPr>
          </a:p>
          <a:p>
            <a:pPr marL="0" indent="0" algn="ctr">
              <a:buFontTx/>
              <a:buNone/>
            </a:pPr>
            <a:r>
              <a:rPr lang="en-US" sz="2800" dirty="0" smtClean="0">
                <a:ea typeface="MS PGothic" pitchFamily="34" charset="-128"/>
              </a:rPr>
              <a:t>Carolyn Zachry, </a:t>
            </a:r>
          </a:p>
          <a:p>
            <a:pPr marL="0" indent="0" algn="ctr">
              <a:buFontTx/>
              <a:buNone/>
            </a:pPr>
            <a:r>
              <a:rPr lang="en-US" sz="2800" smtClean="0">
                <a:ea typeface="MS PGothic" pitchFamily="34" charset="-128"/>
              </a:rPr>
              <a:t>Education </a:t>
            </a:r>
            <a:r>
              <a:rPr lang="en-US" sz="2800" smtClean="0">
                <a:ea typeface="MS PGothic" pitchFamily="34" charset="-128"/>
              </a:rPr>
              <a:t>Administrator</a:t>
            </a:r>
            <a:endParaRPr lang="en-US" sz="2800" dirty="0" smtClean="0">
              <a:ea typeface="MS PGothic" pitchFamily="34" charset="-128"/>
            </a:endParaRPr>
          </a:p>
          <a:p>
            <a:pPr marL="0" indent="0" algn="ctr">
              <a:buFontTx/>
              <a:buNone/>
            </a:pPr>
            <a:r>
              <a:rPr lang="en-US" sz="2800" dirty="0">
                <a:ea typeface="MS PGothic" pitchFamily="34" charset="-128"/>
              </a:rPr>
              <a:t>916-323-5042</a:t>
            </a:r>
          </a:p>
          <a:p>
            <a:pPr marL="0" indent="0" algn="ctr">
              <a:buFontTx/>
              <a:buNone/>
            </a:pPr>
            <a:r>
              <a:rPr lang="en-US" sz="2800" dirty="0" smtClean="0">
                <a:ea typeface="MS PGothic" pitchFamily="34" charset="-128"/>
                <a:hlinkClick r:id="rId3"/>
              </a:rPr>
              <a:t>czachry@cde.ca.gov</a:t>
            </a:r>
            <a:endParaRPr lang="en-US" sz="2800" dirty="0" smtClean="0">
              <a:ea typeface="MS PGothic" pitchFamily="34" charset="-128"/>
            </a:endParaRPr>
          </a:p>
          <a:p>
            <a:pPr marL="0" indent="0" algn="ctr">
              <a:buFontTx/>
              <a:buNone/>
            </a:pPr>
            <a:endParaRPr lang="en-US" sz="2800" dirty="0" smtClean="0">
              <a:ea typeface="MS PGothic" pitchFamily="34" charset="-128"/>
            </a:endParaRPr>
          </a:p>
          <a:p>
            <a:pPr marL="0" indent="0" algn="ctr">
              <a:buFontTx/>
              <a:buNone/>
            </a:pPr>
            <a:r>
              <a:rPr lang="en-US" sz="2800" dirty="0" smtClean="0">
                <a:ea typeface="MS PGothic" pitchFamily="34" charset="-128"/>
              </a:rPr>
              <a:t>Additional Information</a:t>
            </a:r>
            <a:endParaRPr lang="en-US" sz="2800" dirty="0" smtClean="0">
              <a:ea typeface="MS PGothic" pitchFamily="34" charset="-128"/>
            </a:endParaRPr>
          </a:p>
          <a:p>
            <a:pPr marL="0" indent="0" algn="ctr">
              <a:buNone/>
            </a:pPr>
            <a:r>
              <a:rPr lang="en-US" sz="2800" b="1" dirty="0">
                <a:solidFill>
                  <a:srgbClr val="0000FF"/>
                </a:solidFill>
                <a:latin typeface="Franklin Gothic Medium" charset="0"/>
              </a:rPr>
              <a:t>California Career Resource Network  </a:t>
            </a:r>
            <a:br>
              <a:rPr lang="en-US" sz="2800" b="1" dirty="0">
                <a:solidFill>
                  <a:srgbClr val="0000FF"/>
                </a:solidFill>
                <a:latin typeface="Franklin Gothic Medium" charset="0"/>
              </a:rPr>
            </a:br>
            <a:r>
              <a:rPr lang="en-US" sz="2800" b="1" dirty="0">
                <a:solidFill>
                  <a:srgbClr val="0000FF"/>
                </a:solidFill>
                <a:latin typeface="Franklin Gothic Medium" charset="0"/>
              </a:rPr>
              <a:t>Contact Information</a:t>
            </a:r>
            <a:endParaRPr lang="en-US" sz="2800" dirty="0">
              <a:solidFill>
                <a:srgbClr val="0000FF"/>
              </a:solidFill>
              <a:latin typeface="Franklin Gothic Medium" charset="0"/>
            </a:endParaRPr>
          </a:p>
          <a:p>
            <a:pPr marL="0" indent="0" algn="ctr">
              <a:buNone/>
            </a:pPr>
            <a:endParaRPr lang="en-US" sz="2800" dirty="0">
              <a:latin typeface="Franklin Gothic Medium" charset="0"/>
            </a:endParaRPr>
          </a:p>
          <a:p>
            <a:pPr marL="0" indent="0" algn="ctr">
              <a:buNone/>
            </a:pPr>
            <a:r>
              <a:rPr lang="en-US" sz="2600" dirty="0"/>
              <a:t>John Merris-Coots</a:t>
            </a:r>
          </a:p>
          <a:p>
            <a:pPr marL="0" indent="0" algn="ctr">
              <a:buNone/>
            </a:pPr>
            <a:r>
              <a:rPr lang="en-US" sz="2600" dirty="0"/>
              <a:t>916-324-8151</a:t>
            </a:r>
            <a:br>
              <a:rPr lang="en-US" sz="2600" dirty="0"/>
            </a:br>
            <a:r>
              <a:rPr lang="en-US" sz="2600" dirty="0">
                <a:hlinkClick r:id="rId4"/>
              </a:rPr>
              <a:t>jmerris@cde.ca.gov</a:t>
            </a:r>
            <a:endParaRPr lang="en-US" sz="2600" dirty="0"/>
          </a:p>
          <a:p>
            <a:pPr marL="0" indent="0" algn="ctr">
              <a:buFontTx/>
              <a:buNone/>
            </a:pPr>
            <a:endParaRPr lang="en-US" sz="2800" dirty="0" smtClean="0">
              <a:ea typeface="MS PGothic" pitchFamily="34" charset="-128"/>
            </a:endParaRPr>
          </a:p>
          <a:p>
            <a:pPr marL="0" indent="0" algn="ctr">
              <a:buFontTx/>
              <a:buNone/>
            </a:pPr>
            <a:endParaRPr lang="en-US" sz="2800" dirty="0">
              <a:ea typeface="MS PGothic" pitchFamily="34" charset="-128"/>
            </a:endParaRPr>
          </a:p>
          <a:p>
            <a:pPr marL="0" indent="0" algn="ctr">
              <a:buFontTx/>
              <a:buNone/>
            </a:pPr>
            <a:endParaRPr lang="en-US" sz="1200" dirty="0" smtClean="0">
              <a:ea typeface="MS PGothic" pitchFamily="34" charset="-128"/>
            </a:endParaRPr>
          </a:p>
          <a:p>
            <a:pPr marL="0" indent="0" algn="ctr">
              <a:lnSpc>
                <a:spcPct val="80000"/>
              </a:lnSpc>
              <a:buFontTx/>
              <a:buNone/>
            </a:pPr>
            <a:endParaRPr lang="en-US" sz="1800" dirty="0" smtClean="0">
              <a:solidFill>
                <a:srgbClr val="000066"/>
              </a:solidFill>
              <a:ea typeface="MS PGothic" pitchFamily="34" charset="-128"/>
            </a:endParaRPr>
          </a:p>
        </p:txBody>
      </p:sp>
      <p:sp>
        <p:nvSpPr>
          <p:cNvPr id="10240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rgbClr val="000054"/>
                </a:solidFill>
                <a:latin typeface="Arial" pitchFamily="34" charset="0"/>
                <a:ea typeface="MS PGothic" pitchFamily="34" charset="-128"/>
              </a:defRPr>
            </a:lvl1pPr>
            <a:lvl2pPr marL="742950" indent="-285750">
              <a:defRPr sz="1300">
                <a:solidFill>
                  <a:srgbClr val="000054"/>
                </a:solidFill>
                <a:latin typeface="Arial" pitchFamily="34" charset="0"/>
                <a:ea typeface="MS PGothic" pitchFamily="34" charset="-128"/>
              </a:defRPr>
            </a:lvl2pPr>
            <a:lvl3pPr marL="1143000" indent="-228600">
              <a:defRPr sz="1300">
                <a:solidFill>
                  <a:srgbClr val="000054"/>
                </a:solidFill>
                <a:latin typeface="Arial" pitchFamily="34" charset="0"/>
                <a:ea typeface="MS PGothic" pitchFamily="34" charset="-128"/>
              </a:defRPr>
            </a:lvl3pPr>
            <a:lvl4pPr marL="1600200" indent="-228600">
              <a:defRPr sz="1300">
                <a:solidFill>
                  <a:srgbClr val="000054"/>
                </a:solidFill>
                <a:latin typeface="Arial" pitchFamily="34" charset="0"/>
                <a:ea typeface="MS PGothic" pitchFamily="34" charset="-128"/>
              </a:defRPr>
            </a:lvl4pPr>
            <a:lvl5pPr marL="2057400" indent="-228600">
              <a:defRPr sz="1300">
                <a:solidFill>
                  <a:srgbClr val="000054"/>
                </a:solidFill>
                <a:latin typeface="Arial" pitchFamily="34" charset="0"/>
                <a:ea typeface="MS PGothic" pitchFamily="34" charset="-128"/>
              </a:defRPr>
            </a:lvl5pPr>
            <a:lvl6pPr marL="2514600" indent="-228600" eaLnBrk="0" fontAlgn="base" hangingPunct="0">
              <a:spcBef>
                <a:spcPct val="0"/>
              </a:spcBef>
              <a:spcAft>
                <a:spcPct val="0"/>
              </a:spcAft>
              <a:defRPr sz="1300">
                <a:solidFill>
                  <a:srgbClr val="000054"/>
                </a:solidFill>
                <a:latin typeface="Arial" pitchFamily="34" charset="0"/>
                <a:ea typeface="MS PGothic" pitchFamily="34" charset="-128"/>
              </a:defRPr>
            </a:lvl6pPr>
            <a:lvl7pPr marL="2971800" indent="-228600" eaLnBrk="0" fontAlgn="base" hangingPunct="0">
              <a:spcBef>
                <a:spcPct val="0"/>
              </a:spcBef>
              <a:spcAft>
                <a:spcPct val="0"/>
              </a:spcAft>
              <a:defRPr sz="1300">
                <a:solidFill>
                  <a:srgbClr val="000054"/>
                </a:solidFill>
                <a:latin typeface="Arial" pitchFamily="34" charset="0"/>
                <a:ea typeface="MS PGothic" pitchFamily="34" charset="-128"/>
              </a:defRPr>
            </a:lvl7pPr>
            <a:lvl8pPr marL="3429000" indent="-228600" eaLnBrk="0" fontAlgn="base" hangingPunct="0">
              <a:spcBef>
                <a:spcPct val="0"/>
              </a:spcBef>
              <a:spcAft>
                <a:spcPct val="0"/>
              </a:spcAft>
              <a:defRPr sz="1300">
                <a:solidFill>
                  <a:srgbClr val="000054"/>
                </a:solidFill>
                <a:latin typeface="Arial" pitchFamily="34" charset="0"/>
                <a:ea typeface="MS PGothic" pitchFamily="34" charset="-128"/>
              </a:defRPr>
            </a:lvl8pPr>
            <a:lvl9pPr marL="3886200" indent="-228600" eaLnBrk="0" fontAlgn="base" hangingPunct="0">
              <a:spcBef>
                <a:spcPct val="0"/>
              </a:spcBef>
              <a:spcAft>
                <a:spcPct val="0"/>
              </a:spcAft>
              <a:defRPr sz="1300">
                <a:solidFill>
                  <a:srgbClr val="000054"/>
                </a:solidFill>
                <a:latin typeface="Arial" pitchFamily="34" charset="0"/>
                <a:ea typeface="MS PGothic" pitchFamily="34" charset="-128"/>
              </a:defRPr>
            </a:lvl9pPr>
          </a:lstStyle>
          <a:p>
            <a:fld id="{20D367D6-336B-4584-8627-B47DEE5955E8}" type="slidenum">
              <a:rPr lang="en-US" sz="1400">
                <a:solidFill>
                  <a:schemeClr val="tx1"/>
                </a:solidFill>
              </a:rPr>
              <a:pPr/>
              <a:t>44</a:t>
            </a:fld>
            <a:endParaRPr lang="en-US" sz="1400">
              <a:solidFill>
                <a:schemeClr val="tx1"/>
              </a:solidFill>
            </a:endParaRPr>
          </a:p>
        </p:txBody>
      </p:sp>
      <p:sp>
        <p:nvSpPr>
          <p:cNvPr id="102401" name="Rectangle 2"/>
          <p:cNvSpPr>
            <a:spLocks noGrp="1" noChangeArrowheads="1"/>
          </p:cNvSpPr>
          <p:nvPr>
            <p:ph type="title"/>
          </p:nvPr>
        </p:nvSpPr>
        <p:spPr>
          <a:xfrm>
            <a:off x="1752600" y="152400"/>
            <a:ext cx="6858000" cy="1143000"/>
          </a:xfrm>
        </p:spPr>
        <p:txBody>
          <a:bodyPr/>
          <a:lstStyle/>
          <a:p>
            <a:r>
              <a:rPr lang="en-US" dirty="0" smtClean="0">
                <a:solidFill>
                  <a:srgbClr val="22228B"/>
                </a:solidFill>
                <a:ea typeface="MS PGothic" pitchFamily="34" charset="-128"/>
              </a:rPr>
              <a:t>THANK YOU</a:t>
            </a:r>
          </a:p>
        </p:txBody>
      </p:sp>
    </p:spTree>
    <p:extLst>
      <p:ext uri="{BB962C8B-B14F-4D97-AF65-F5344CB8AC3E}">
        <p14:creationId xmlns:p14="http://schemas.microsoft.com/office/powerpoint/2010/main" val="409723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531" y="152400"/>
            <a:ext cx="6858000" cy="1143000"/>
          </a:xfrm>
        </p:spPr>
        <p:txBody>
          <a:bodyPr/>
          <a:lstStyle/>
          <a:p>
            <a:r>
              <a:rPr lang="en-US" dirty="0">
                <a:ea typeface="ＭＳ Ｐゴシック" charset="-128"/>
                <a:cs typeface="ＭＳ Ｐゴシック" charset="-128"/>
              </a:rPr>
              <a:t>Staircase of Complexity</a:t>
            </a:r>
            <a:endParaRPr lang="en-US" dirty="0"/>
          </a:p>
        </p:txBody>
      </p:sp>
      <p:sp>
        <p:nvSpPr>
          <p:cNvPr id="3" name="Content Placeholder 2"/>
          <p:cNvSpPr>
            <a:spLocks noGrp="1"/>
          </p:cNvSpPr>
          <p:nvPr>
            <p:ph idx="1"/>
          </p:nvPr>
        </p:nvSpPr>
        <p:spPr>
          <a:xfrm>
            <a:off x="1905000" y="1371600"/>
            <a:ext cx="6858000" cy="4114800"/>
          </a:xfrm>
        </p:spPr>
        <p:txBody>
          <a:bodyPr/>
          <a:lstStyle/>
          <a:p>
            <a:pPr marL="0" indent="0">
              <a:buNone/>
            </a:pPr>
            <a:r>
              <a:rPr lang="en-US" dirty="0">
                <a:latin typeface="Arial" charset="0"/>
                <a:ea typeface="ＭＳ Ｐゴシック" charset="-128"/>
                <a:cs typeface="ＭＳ Ｐゴシック" charset="-128"/>
              </a:rPr>
              <a:t>The standards are designed from  College and Career, Life-Long Transfer Goals, called </a:t>
            </a:r>
            <a:r>
              <a:rPr lang="en-US" b="1" dirty="0">
                <a:latin typeface="Arial" charset="0"/>
                <a:ea typeface="ＭＳ Ｐゴシック" charset="-128"/>
                <a:cs typeface="ＭＳ Ｐゴシック" charset="-128"/>
              </a:rPr>
              <a:t>Anchor Standards</a:t>
            </a:r>
            <a:r>
              <a:rPr lang="en-US" dirty="0">
                <a:latin typeface="Arial" charset="0"/>
                <a:ea typeface="ＭＳ Ｐゴシック" charset="-128"/>
                <a:cs typeface="ＭＳ Ｐゴシック" charset="-128"/>
              </a:rPr>
              <a:t>, and backwards mapped all the way down to kindergarten.</a:t>
            </a:r>
          </a:p>
          <a:p>
            <a:endParaRPr lang="en-US" dirty="0"/>
          </a:p>
        </p:txBody>
      </p:sp>
      <p:grpSp>
        <p:nvGrpSpPr>
          <p:cNvPr id="5" name="Group 4"/>
          <p:cNvGrpSpPr/>
          <p:nvPr/>
        </p:nvGrpSpPr>
        <p:grpSpPr>
          <a:xfrm>
            <a:off x="2209800" y="3993436"/>
            <a:ext cx="6170612" cy="2767013"/>
            <a:chOff x="1677988" y="3082925"/>
            <a:chExt cx="7085012" cy="3621088"/>
          </a:xfrm>
        </p:grpSpPr>
        <p:pic>
          <p:nvPicPr>
            <p:cNvPr id="6" name="Picture 8" descr="10b_stairs_down_inv.gif"/>
            <p:cNvPicPr>
              <a:picLocks noChangeAspect="1"/>
            </p:cNvPicPr>
            <p:nvPr/>
          </p:nvPicPr>
          <p:blipFill>
            <a:blip r:embed="rId2"/>
            <a:srcRect/>
            <a:stretch>
              <a:fillRect/>
            </a:stretch>
          </p:blipFill>
          <p:spPr bwMode="auto">
            <a:xfrm>
              <a:off x="3257550" y="3484563"/>
              <a:ext cx="2555875" cy="2563812"/>
            </a:xfrm>
            <a:prstGeom prst="rect">
              <a:avLst/>
            </a:prstGeom>
            <a:noFill/>
            <a:ln w="9525">
              <a:noFill/>
              <a:miter lim="800000"/>
              <a:headEnd/>
              <a:tailEnd/>
            </a:ln>
          </p:spPr>
        </p:pic>
        <p:pic>
          <p:nvPicPr>
            <p:cNvPr id="7" name="Picture 1"/>
            <p:cNvPicPr>
              <a:picLocks noChangeAspect="1"/>
            </p:cNvPicPr>
            <p:nvPr/>
          </p:nvPicPr>
          <p:blipFill>
            <a:blip r:embed="rId3"/>
            <a:srcRect/>
            <a:stretch>
              <a:fillRect/>
            </a:stretch>
          </p:blipFill>
          <p:spPr bwMode="auto">
            <a:xfrm>
              <a:off x="1677988" y="4697413"/>
              <a:ext cx="1336675" cy="2006600"/>
            </a:xfrm>
            <a:prstGeom prst="rect">
              <a:avLst/>
            </a:prstGeom>
            <a:noFill/>
            <a:ln w="9525">
              <a:noFill/>
              <a:miter lim="800000"/>
              <a:headEnd/>
              <a:tailEnd/>
            </a:ln>
          </p:spPr>
        </p:pic>
        <p:pic>
          <p:nvPicPr>
            <p:cNvPr id="8" name="Picture 9" descr="Screen shot 2012-10-18 at 3.27.40 AM.png"/>
            <p:cNvPicPr>
              <a:picLocks noChangeAspect="1"/>
            </p:cNvPicPr>
            <p:nvPr/>
          </p:nvPicPr>
          <p:blipFill>
            <a:blip r:embed="rId4"/>
            <a:srcRect/>
            <a:stretch>
              <a:fillRect/>
            </a:stretch>
          </p:blipFill>
          <p:spPr bwMode="auto">
            <a:xfrm>
              <a:off x="5994400" y="3082925"/>
              <a:ext cx="2768600" cy="2057400"/>
            </a:xfrm>
            <a:prstGeom prst="rect">
              <a:avLst/>
            </a:prstGeom>
            <a:noFill/>
            <a:ln w="9525">
              <a:noFill/>
              <a:miter lim="800000"/>
              <a:headEnd/>
              <a:tailEnd/>
            </a:ln>
          </p:spPr>
        </p:pic>
      </p:grpSp>
      <p:sp>
        <p:nvSpPr>
          <p:cNvPr id="9" name="Slide Number Placeholder 8"/>
          <p:cNvSpPr>
            <a:spLocks noGrp="1"/>
          </p:cNvSpPr>
          <p:nvPr>
            <p:ph type="sldNum" sz="quarter" idx="12"/>
          </p:nvPr>
        </p:nvSpPr>
        <p:spPr/>
        <p:txBody>
          <a:bodyPr/>
          <a:lstStyle/>
          <a:p>
            <a:pPr>
              <a:defRPr/>
            </a:pPr>
            <a:fld id="{8950F21F-B26B-4A7C-B727-848B8D359045}" type="slidenum">
              <a:rPr lang="en-US" smtClean="0"/>
              <a:pPr>
                <a:defRPr/>
              </a:pPr>
              <a:t>5</a:t>
            </a:fld>
            <a:endParaRPr lang="en-US"/>
          </a:p>
        </p:txBody>
      </p:sp>
    </p:spTree>
    <p:extLst>
      <p:ext uri="{BB962C8B-B14F-4D97-AF65-F5344CB8AC3E}">
        <p14:creationId xmlns:p14="http://schemas.microsoft.com/office/powerpoint/2010/main" val="357025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239000" cy="1828800"/>
          </a:xfrm>
        </p:spPr>
        <p:txBody>
          <a:bodyPr/>
          <a:lstStyle/>
          <a:p>
            <a:r>
              <a:rPr lang="en-US" dirty="0"/>
              <a:t>Rigorous CTE Courses Reflect CCSS Learning Expectations</a:t>
            </a:r>
          </a:p>
        </p:txBody>
      </p:sp>
      <p:pic>
        <p:nvPicPr>
          <p:cNvPr id="4" name="Picture 3"/>
          <p:cNvPicPr>
            <a:picLocks noChangeAspect="1"/>
          </p:cNvPicPr>
          <p:nvPr/>
        </p:nvPicPr>
        <p:blipFill rotWithShape="1">
          <a:blip r:embed="rId2"/>
          <a:srcRect l="34496" t="32164" r="40214" b="33110"/>
          <a:stretch/>
        </p:blipFill>
        <p:spPr>
          <a:xfrm>
            <a:off x="2895601" y="2133600"/>
            <a:ext cx="3613464" cy="3816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ounded Rectangular Callout 4"/>
          <p:cNvSpPr/>
          <p:nvPr/>
        </p:nvSpPr>
        <p:spPr>
          <a:xfrm>
            <a:off x="6705600" y="2133600"/>
            <a:ext cx="2362200" cy="1447800"/>
          </a:xfrm>
          <a:prstGeom prst="wedgeRoundRectCallout">
            <a:avLst>
              <a:gd name="adj1" fmla="val -80796"/>
              <a:gd name="adj2" fmla="val 117129"/>
              <a:gd name="adj3" fmla="val 16667"/>
            </a:avLst>
          </a:prstGeom>
          <a:solidFill>
            <a:srgbClr val="AE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dirty="0" smtClean="0">
                <a:solidFill>
                  <a:prstClr val="white"/>
                </a:solidFill>
                <a:latin typeface="Arial"/>
                <a:cs typeface="Arial"/>
              </a:rPr>
              <a:t>Clearer, fewer, higher aligned to college </a:t>
            </a:r>
            <a:r>
              <a:rPr lang="en-US" i="1" dirty="0" smtClean="0">
                <a:solidFill>
                  <a:prstClr val="white"/>
                </a:solidFill>
                <a:latin typeface="Arial"/>
                <a:cs typeface="Arial"/>
              </a:rPr>
              <a:t>and</a:t>
            </a:r>
            <a:r>
              <a:rPr lang="en-US" dirty="0" smtClean="0">
                <a:solidFill>
                  <a:prstClr val="white"/>
                </a:solidFill>
                <a:latin typeface="Arial"/>
                <a:cs typeface="Arial"/>
              </a:rPr>
              <a:t> career expectations. </a:t>
            </a:r>
            <a:endParaRPr lang="en-US" dirty="0">
              <a:solidFill>
                <a:prstClr val="white"/>
              </a:solidFill>
              <a:latin typeface="Arial"/>
              <a:cs typeface="Arial"/>
            </a:endParaRPr>
          </a:p>
        </p:txBody>
      </p:sp>
      <p:sp>
        <p:nvSpPr>
          <p:cNvPr id="6" name="Rounded Rectangular Callout 5"/>
          <p:cNvSpPr/>
          <p:nvPr/>
        </p:nvSpPr>
        <p:spPr>
          <a:xfrm>
            <a:off x="838200" y="2345635"/>
            <a:ext cx="2362200" cy="1219200"/>
          </a:xfrm>
          <a:prstGeom prst="wedgeRoundRectCallout">
            <a:avLst>
              <a:gd name="adj1" fmla="val 89096"/>
              <a:gd name="adj2" fmla="val 43299"/>
              <a:gd name="adj3" fmla="val 16667"/>
            </a:avLst>
          </a:prstGeom>
          <a:solidFill>
            <a:srgbClr val="AE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dirty="0" smtClean="0">
                <a:solidFill>
                  <a:prstClr val="white"/>
                </a:solidFill>
                <a:latin typeface="Arial"/>
                <a:cs typeface="Arial"/>
              </a:rPr>
              <a:t>Solve challenging and complex problems. </a:t>
            </a:r>
            <a:endParaRPr lang="en-US" dirty="0">
              <a:solidFill>
                <a:prstClr val="white"/>
              </a:solidFill>
              <a:latin typeface="Arial"/>
              <a:cs typeface="Arial"/>
            </a:endParaRPr>
          </a:p>
        </p:txBody>
      </p:sp>
      <p:sp>
        <p:nvSpPr>
          <p:cNvPr id="7" name="Rounded Rectangular Callout 6"/>
          <p:cNvSpPr/>
          <p:nvPr/>
        </p:nvSpPr>
        <p:spPr>
          <a:xfrm>
            <a:off x="381000" y="5105400"/>
            <a:ext cx="2362200" cy="1600200"/>
          </a:xfrm>
          <a:prstGeom prst="wedgeRoundRectCallout">
            <a:avLst>
              <a:gd name="adj1" fmla="val 84078"/>
              <a:gd name="adj2" fmla="val -49558"/>
              <a:gd name="adj3" fmla="val 16667"/>
            </a:avLst>
          </a:prstGeom>
          <a:solidFill>
            <a:srgbClr val="AE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dirty="0" smtClean="0">
                <a:solidFill>
                  <a:prstClr val="white"/>
                </a:solidFill>
                <a:latin typeface="Arial"/>
                <a:cs typeface="Arial"/>
              </a:rPr>
              <a:t>Design student tasks that rigorous and relevant.</a:t>
            </a:r>
            <a:endParaRPr lang="en-US" dirty="0">
              <a:solidFill>
                <a:prstClr val="white"/>
              </a:solidFill>
              <a:latin typeface="Arial"/>
              <a:cs typeface="Arial"/>
            </a:endParaRPr>
          </a:p>
        </p:txBody>
      </p:sp>
      <p:sp>
        <p:nvSpPr>
          <p:cNvPr id="8" name="Slide Number Placeholder 7"/>
          <p:cNvSpPr>
            <a:spLocks noGrp="1"/>
          </p:cNvSpPr>
          <p:nvPr>
            <p:ph type="sldNum" sz="quarter" idx="12"/>
          </p:nvPr>
        </p:nvSpPr>
        <p:spPr/>
        <p:txBody>
          <a:bodyPr/>
          <a:lstStyle/>
          <a:p>
            <a:pPr>
              <a:defRPr/>
            </a:pPr>
            <a:fld id="{8950F21F-B26B-4A7C-B727-848B8D359045}" type="slidenum">
              <a:rPr lang="en-US" smtClean="0"/>
              <a:pPr>
                <a:defRPr/>
              </a:pPr>
              <a:t>6</a:t>
            </a:fld>
            <a:endParaRPr lang="en-US"/>
          </a:p>
        </p:txBody>
      </p:sp>
    </p:spTree>
    <p:extLst>
      <p:ext uri="{BB962C8B-B14F-4D97-AF65-F5344CB8AC3E}">
        <p14:creationId xmlns:p14="http://schemas.microsoft.com/office/powerpoint/2010/main" val="135349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6858000" cy="1143000"/>
          </a:xfrm>
        </p:spPr>
        <p:txBody>
          <a:bodyPr/>
          <a:lstStyle/>
          <a:p>
            <a:r>
              <a:rPr lang="en-US" dirty="0"/>
              <a:t>Big Ideas Lead to Deeper Understanding</a:t>
            </a:r>
          </a:p>
        </p:txBody>
      </p:sp>
      <p:sp>
        <p:nvSpPr>
          <p:cNvPr id="4" name="Text Placeholder 1"/>
          <p:cNvSpPr txBox="1">
            <a:spLocks/>
          </p:cNvSpPr>
          <p:nvPr/>
        </p:nvSpPr>
        <p:spPr>
          <a:xfrm>
            <a:off x="1739348" y="1295400"/>
            <a:ext cx="2667000" cy="6397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smtClean="0">
                <a:latin typeface="+mj-lt"/>
              </a:rPr>
              <a:t>CA-97</a:t>
            </a:r>
          </a:p>
          <a:p>
            <a:pPr marL="0" indent="0" algn="ctr">
              <a:buNone/>
            </a:pPr>
            <a:r>
              <a:rPr lang="en-US" sz="1800" dirty="0" smtClean="0">
                <a:latin typeface="+mj-lt"/>
              </a:rPr>
              <a:t>Isolated Skills</a:t>
            </a:r>
          </a:p>
        </p:txBody>
      </p:sp>
      <p:sp>
        <p:nvSpPr>
          <p:cNvPr id="5" name="Text Placeholder 2"/>
          <p:cNvSpPr txBox="1">
            <a:spLocks/>
          </p:cNvSpPr>
          <p:nvPr/>
        </p:nvSpPr>
        <p:spPr>
          <a:xfrm>
            <a:off x="4648200" y="1371600"/>
            <a:ext cx="3886200" cy="6397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smtClean="0">
                <a:latin typeface="+mj-lt"/>
              </a:rPr>
              <a:t>CCSS/ CTE</a:t>
            </a:r>
          </a:p>
          <a:p>
            <a:pPr marL="0" indent="0" algn="ctr">
              <a:buNone/>
            </a:pPr>
            <a:r>
              <a:rPr lang="en-US" sz="1800" dirty="0" smtClean="0">
                <a:latin typeface="+mj-lt"/>
              </a:rPr>
              <a:t>Skills Organized Around Big Ideas</a:t>
            </a:r>
          </a:p>
        </p:txBody>
      </p:sp>
      <p:pic>
        <p:nvPicPr>
          <p:cNvPr id="6" name="Content Placeholder 9"/>
          <p:cNvPicPr>
            <a:picLocks noChangeAspect="1"/>
          </p:cNvPicPr>
          <p:nvPr/>
        </p:nvPicPr>
        <p:blipFill>
          <a:blip r:embed="rId2">
            <a:clrChange>
              <a:clrFrom>
                <a:srgbClr val="FEFEFE"/>
              </a:clrFrom>
              <a:clrTo>
                <a:srgbClr val="FEFEFE">
                  <a:alpha val="0"/>
                </a:srgbClr>
              </a:clrTo>
            </a:clrChange>
          </a:blip>
          <a:srcRect l="-22562" r="-22562"/>
          <a:stretch>
            <a:fillRect/>
          </a:stretch>
        </p:blipFill>
        <p:spPr>
          <a:xfrm>
            <a:off x="1371600" y="2174875"/>
            <a:ext cx="3581400" cy="3951288"/>
          </a:xfrm>
          <a:prstGeom prst="rect">
            <a:avLst/>
          </a:prstGeom>
        </p:spPr>
      </p:pic>
      <p:pic>
        <p:nvPicPr>
          <p:cNvPr id="7" name="Content Placeholder 8"/>
          <p:cNvPicPr>
            <a:picLocks noChangeAspect="1"/>
          </p:cNvPicPr>
          <p:nvPr/>
        </p:nvPicPr>
        <p:blipFill>
          <a:blip r:embed="rId3"/>
          <a:srcRect l="-23398" r="-23398"/>
          <a:stretch>
            <a:fillRect/>
          </a:stretch>
        </p:blipFill>
        <p:spPr>
          <a:xfrm>
            <a:off x="4615070" y="2174875"/>
            <a:ext cx="3886200" cy="3951288"/>
          </a:xfrm>
          <a:prstGeom prst="rect">
            <a:avLst/>
          </a:prstGeom>
        </p:spPr>
      </p:pic>
      <p:sp>
        <p:nvSpPr>
          <p:cNvPr id="8" name="Footer Placeholder 3"/>
          <p:cNvSpPr txBox="1">
            <a:spLocks/>
          </p:cNvSpPr>
          <p:nvPr/>
        </p:nvSpPr>
        <p:spPr>
          <a:xfrm>
            <a:off x="1066800" y="6356350"/>
            <a:ext cx="6477000" cy="501650"/>
          </a:xfrm>
          <a:prstGeom prst="rect">
            <a:avLst/>
          </a:prstGeom>
        </p:spPr>
        <p:txBody>
          <a:bodyPr/>
          <a:lstStyle>
            <a:defPPr>
              <a:defRPr lang="en-US"/>
            </a:defPPr>
            <a:lvl1pPr marL="0" algn="l" defTabSz="914400" rtl="0" eaLnBrk="1" latinLnBrk="0" hangingPunct="1">
              <a:defRPr sz="100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Source: Tools for the Common Core (</a:t>
            </a:r>
            <a:r>
              <a:rPr lang="en-US" dirty="0" smtClean="0">
                <a:solidFill>
                  <a:prstClr val="black">
                    <a:tint val="75000"/>
                  </a:prstClr>
                </a:solidFill>
                <a:hlinkClick r:id="rId4"/>
              </a:rPr>
              <a:t>http://commoncoretools.me/2012/02/16/the-structure-is-the-standards/</a:t>
            </a:r>
            <a:r>
              <a:rPr lang="en-US" dirty="0" smtClean="0">
                <a:solidFill>
                  <a:prstClr val="black">
                    <a:tint val="75000"/>
                  </a:prstClr>
                </a:solidFill>
              </a:rPr>
              <a:t>)</a:t>
            </a:r>
          </a:p>
        </p:txBody>
      </p:sp>
      <p:sp>
        <p:nvSpPr>
          <p:cNvPr id="9" name="Slide Number Placeholder 8"/>
          <p:cNvSpPr>
            <a:spLocks noGrp="1"/>
          </p:cNvSpPr>
          <p:nvPr>
            <p:ph type="sldNum" sz="quarter" idx="12"/>
          </p:nvPr>
        </p:nvSpPr>
        <p:spPr/>
        <p:txBody>
          <a:bodyPr/>
          <a:lstStyle/>
          <a:p>
            <a:pPr>
              <a:defRPr/>
            </a:pPr>
            <a:fld id="{8950F21F-B26B-4A7C-B727-848B8D359045}" type="slidenum">
              <a:rPr lang="en-US" smtClean="0"/>
              <a:pPr>
                <a:defRPr/>
              </a:pPr>
              <a:t>7</a:t>
            </a:fld>
            <a:endParaRPr lang="en-US"/>
          </a:p>
        </p:txBody>
      </p:sp>
    </p:spTree>
    <p:extLst>
      <p:ext uri="{BB962C8B-B14F-4D97-AF65-F5344CB8AC3E}">
        <p14:creationId xmlns:p14="http://schemas.microsoft.com/office/powerpoint/2010/main" val="118928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858000" cy="1143000"/>
          </a:xfrm>
        </p:spPr>
        <p:txBody>
          <a:bodyPr/>
          <a:lstStyle/>
          <a:p>
            <a:r>
              <a:rPr lang="en-US" sz="3200" dirty="0"/>
              <a:t>…like trying to understand a car by studying its parts in isolation</a:t>
            </a:r>
          </a:p>
        </p:txBody>
      </p:sp>
      <p:pic>
        <p:nvPicPr>
          <p:cNvPr id="4" name="Content Placeholder 3"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828800" y="1676400"/>
            <a:ext cx="68707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8950F21F-B26B-4A7C-B727-848B8D359045}" type="slidenum">
              <a:rPr lang="en-US" smtClean="0"/>
              <a:pPr>
                <a:defRPr/>
              </a:pPr>
              <a:t>8</a:t>
            </a:fld>
            <a:endParaRPr lang="en-US"/>
          </a:p>
        </p:txBody>
      </p:sp>
    </p:spTree>
    <p:extLst>
      <p:ext uri="{BB962C8B-B14F-4D97-AF65-F5344CB8AC3E}">
        <p14:creationId xmlns:p14="http://schemas.microsoft.com/office/powerpoint/2010/main" val="56371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858000" cy="1143000"/>
          </a:xfrm>
        </p:spPr>
        <p:txBody>
          <a:bodyPr/>
          <a:lstStyle/>
          <a:p>
            <a:r>
              <a:rPr lang="en-US" dirty="0" smtClean="0"/>
              <a:t>College and Career Ready Anchor Standards</a:t>
            </a:r>
            <a:endParaRPr lang="en-US" dirty="0"/>
          </a:p>
        </p:txBody>
      </p:sp>
      <p:pic>
        <p:nvPicPr>
          <p:cNvPr id="4" name="Content Placeholder 6" descr="CCR_Anchor_Standard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341" r="55"/>
          <a:stretch/>
        </p:blipFill>
        <p:spPr>
          <a:xfrm>
            <a:off x="1676538" y="1142999"/>
            <a:ext cx="7238862" cy="5730981"/>
          </a:xfrm>
          <a:prstGeom prst="rect">
            <a:avLst/>
          </a:prstGeom>
        </p:spPr>
      </p:pic>
      <p:sp>
        <p:nvSpPr>
          <p:cNvPr id="5" name="Slide Number Placeholder 4"/>
          <p:cNvSpPr>
            <a:spLocks noGrp="1"/>
          </p:cNvSpPr>
          <p:nvPr>
            <p:ph type="sldNum" sz="quarter" idx="12"/>
          </p:nvPr>
        </p:nvSpPr>
        <p:spPr/>
        <p:txBody>
          <a:bodyPr/>
          <a:lstStyle/>
          <a:p>
            <a:pPr>
              <a:defRPr/>
            </a:pPr>
            <a:fld id="{8950F21F-B26B-4A7C-B727-848B8D359045}" type="slidenum">
              <a:rPr lang="en-US" smtClean="0"/>
              <a:pPr>
                <a:defRPr/>
              </a:pPr>
              <a:t>9</a:t>
            </a:fld>
            <a:endParaRPr lang="en-US"/>
          </a:p>
        </p:txBody>
      </p:sp>
    </p:spTree>
    <p:extLst>
      <p:ext uri="{BB962C8B-B14F-4D97-AF65-F5344CB8AC3E}">
        <p14:creationId xmlns:p14="http://schemas.microsoft.com/office/powerpoint/2010/main" val="16252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nk Presentation">
  <a:themeElements>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Blank Presentation">
  <a:themeElements>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1_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lank Presentation">
  <a:themeElements>
    <a:clrScheme name="1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1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1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1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1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Blank Presentation">
  <a:themeElements>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Blank Presentation">
  <a:themeElements>
    <a:clrScheme name="3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3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3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Blank Presentation">
  <a:themeElements>
    <a:clrScheme name="6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Blank Presentation">
  <a:themeElements>
    <a:clrScheme name="4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4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4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4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Blank Presentation">
  <a:themeElements>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5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5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1_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Blank Presentation">
  <a:themeElements>
    <a:clrScheme name="7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7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7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7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Blank Presentation">
  <a:themeElements>
    <a:clrScheme name="8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8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8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8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2_Default Design 1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9_Blank Presentation">
  <a:themeElements>
    <a:clrScheme name="9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9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9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9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Default Design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3_Default Design 1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0_Blank Presentation">
  <a:themeElements>
    <a:clrScheme name="10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ea typeface="ＭＳ Ｐゴシック" pitchFamily="-65" charset="-128"/>
          </a:defRPr>
        </a:defPPr>
      </a:lstStyle>
    </a:lnDef>
  </a:objectDefaults>
  <a:extraClrSchemeLst>
    <a:extraClrScheme>
      <a:clrScheme name="10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0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10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1_Blank Presentation">
  <a:themeElements>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Blank Presentation">
  <a:themeElements>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1_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3_Blank Presentation">
  <a:themeElements>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4_Blank Presentation">
  <a:themeElements>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1_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Blank Presentation">
  <a:themeElements>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1_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Presentation">
  <a:themeElements>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Presentation">
  <a:themeElements>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Blank Presentation">
  <a:themeElements>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33C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Setting a New Standard for CTE Presentation</Template>
  <TotalTime>322</TotalTime>
  <Words>3037</Words>
  <Application>Microsoft Office PowerPoint</Application>
  <PresentationFormat>On-screen Show (4:3)</PresentationFormat>
  <Paragraphs>429</Paragraphs>
  <Slides>44</Slides>
  <Notes>24</Notes>
  <HiddenSlides>0</HiddenSlides>
  <MMClips>1</MMClips>
  <ScaleCrop>false</ScaleCrop>
  <HeadingPairs>
    <vt:vector size="4" baseType="variant">
      <vt:variant>
        <vt:lpstr>Theme</vt:lpstr>
      </vt:variant>
      <vt:variant>
        <vt:i4>29</vt:i4>
      </vt:variant>
      <vt:variant>
        <vt:lpstr>Slide Titles</vt:lpstr>
      </vt:variant>
      <vt:variant>
        <vt:i4>44</vt:i4>
      </vt:variant>
    </vt:vector>
  </HeadingPairs>
  <TitlesOfParts>
    <vt:vector size="73" baseType="lpstr">
      <vt:lpstr>Blank Presentation</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11_Blank Presentation</vt:lpstr>
      <vt:lpstr>10_Blank Presentation</vt:lpstr>
      <vt:lpstr>12_Blank Presentation</vt:lpstr>
      <vt:lpstr>13_Blank Presentation</vt:lpstr>
      <vt:lpstr>14_Blank Presentation</vt:lpstr>
      <vt:lpstr>Default Design</vt:lpstr>
      <vt:lpstr>15_Blank Presentation</vt:lpstr>
      <vt:lpstr>16_Blank Presentation</vt:lpstr>
      <vt:lpstr>1_Default Design</vt:lpstr>
      <vt:lpstr>17_Blank Presentation</vt:lpstr>
      <vt:lpstr>18_Blank Presentation</vt:lpstr>
      <vt:lpstr>2_Default Design</vt:lpstr>
      <vt:lpstr>19_Blank Presentation</vt:lpstr>
      <vt:lpstr>3_Default Design</vt:lpstr>
      <vt:lpstr>20_Blank Presentation</vt:lpstr>
      <vt:lpstr>21_Blank Presentation</vt:lpstr>
      <vt:lpstr>22_Blank Presentation</vt:lpstr>
      <vt:lpstr>23_Blank Presentation</vt:lpstr>
      <vt:lpstr>24_Blank Presentation</vt:lpstr>
      <vt:lpstr>PowerPoint Presentation</vt:lpstr>
      <vt:lpstr>Video: 21st Century Skills: How Do We Get There?</vt:lpstr>
      <vt:lpstr>Mainly, the developers of the CCSS asked this question:</vt:lpstr>
      <vt:lpstr>In answer to this question</vt:lpstr>
      <vt:lpstr>Staircase of Complexity</vt:lpstr>
      <vt:lpstr>Rigorous CTE Courses Reflect CCSS Learning Expectations</vt:lpstr>
      <vt:lpstr>Big Ideas Lead to Deeper Understanding</vt:lpstr>
      <vt:lpstr>…like trying to understand a car by studying its parts in isolation</vt:lpstr>
      <vt:lpstr>College and Career Ready Anchor Standards</vt:lpstr>
      <vt:lpstr>Rigor and Relevance Connects CTE and CCSS</vt:lpstr>
      <vt:lpstr>New Standards-  What’s Different</vt:lpstr>
      <vt:lpstr>Standards Continuum: Standards for Career Ready Practice</vt:lpstr>
      <vt:lpstr>Standards for Career Ready Practice</vt:lpstr>
      <vt:lpstr>Standards for Career Ready Practice</vt:lpstr>
      <vt:lpstr>Standards for Career Ready Practice</vt:lpstr>
      <vt:lpstr>Standards for  Career Ready Practice </vt:lpstr>
      <vt:lpstr>Standards for Career Ready Practice (continued)</vt:lpstr>
      <vt:lpstr>Standards for Career Ready Practice</vt:lpstr>
      <vt:lpstr>PowerPoint Presentation</vt:lpstr>
      <vt:lpstr>Personalized Learning and Individual Learning Plans/Student Learning Plans</vt:lpstr>
      <vt:lpstr>PowerPoint Presentation</vt:lpstr>
      <vt:lpstr>California Career  Resource Network (CalCRN)</vt:lpstr>
      <vt:lpstr>CalCRN Resources Linking Information &amp; Imagination</vt:lpstr>
      <vt:lpstr>PowerPoint Presentation</vt:lpstr>
      <vt:lpstr>www.CaliforniaCareers.info</vt:lpstr>
      <vt:lpstr>PowerPoint Presentation</vt:lpstr>
      <vt:lpstr>California CareerZone</vt:lpstr>
      <vt:lpstr>PowerPoint Presentation</vt:lpstr>
      <vt:lpstr>Career Surfer Mobile Application iTunes and Google Play</vt:lpstr>
      <vt:lpstr>Review the Standards for Career Ready Practice.</vt:lpstr>
      <vt:lpstr>PowerPoint Presentation</vt:lpstr>
      <vt:lpstr>Student Outcomes</vt:lpstr>
      <vt:lpstr>PowerPoint Presentation</vt:lpstr>
      <vt:lpstr>Defining Career Readiness</vt:lpstr>
      <vt:lpstr>PowerPoint Presentation</vt:lpstr>
      <vt:lpstr>California Career Center</vt:lpstr>
      <vt:lpstr>California Career Center Educator Resources</vt:lpstr>
      <vt:lpstr>California Career Center  Parent/Guardian Resources</vt:lpstr>
      <vt:lpstr>PowerPoint Presentation</vt:lpstr>
      <vt:lpstr>CalCRN Email List www.calcareercenter.org/Home/Content?contentID=308 </vt:lpstr>
      <vt:lpstr>Table Talk</vt:lpstr>
      <vt:lpstr>Activity:  Collaborative Learning (Instructional Strategy)</vt:lpstr>
      <vt:lpstr>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Zachry</dc:creator>
  <cp:lastModifiedBy>Carolyn Zachry</cp:lastModifiedBy>
  <cp:revision>23</cp:revision>
  <cp:lastPrinted>2014-01-28T20:45:32Z</cp:lastPrinted>
  <dcterms:created xsi:type="dcterms:W3CDTF">2013-10-22T22:37:09Z</dcterms:created>
  <dcterms:modified xsi:type="dcterms:W3CDTF">2014-02-26T20:36:18Z</dcterms:modified>
</cp:coreProperties>
</file>